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9" r:id="rId4"/>
    <p:sldId id="260" r:id="rId5"/>
    <p:sldId id="261" r:id="rId6"/>
    <p:sldId id="268" r:id="rId7"/>
    <p:sldId id="269" r:id="rId8"/>
    <p:sldId id="262" r:id="rId9"/>
    <p:sldId id="264" r:id="rId10"/>
    <p:sldId id="263" r:id="rId11"/>
    <p:sldId id="265" r:id="rId12"/>
    <p:sldId id="270" r:id="rId13"/>
    <p:sldId id="272" r:id="rId14"/>
    <p:sldId id="258" r:id="rId15"/>
    <p:sldId id="274" r:id="rId16"/>
    <p:sldId id="275" r:id="rId17"/>
    <p:sldId id="271" r:id="rId18"/>
    <p:sldId id="267" r:id="rId19"/>
    <p:sldId id="273" r:id="rId20"/>
    <p:sldId id="2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608" autoAdjust="0"/>
  </p:normalViewPr>
  <p:slideViewPr>
    <p:cSldViewPr snapToGrid="0" snapToObjects="1">
      <p:cViewPr>
        <p:scale>
          <a:sx n="90" d="100"/>
          <a:sy n="90" d="100"/>
        </p:scale>
        <p:origin x="-99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4/30/14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4/30/14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4/30/14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4/30/14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4/30/14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4/30/14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4/30/14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4/30/14</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hyperlink" Target="http://www.flickr.com/photos/jlasca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Temple Mount	</a:t>
            </a:r>
            <a:endParaRPr lang="en-US" dirty="0"/>
          </a:p>
        </p:txBody>
      </p:sp>
      <p:sp>
        <p:nvSpPr>
          <p:cNvPr id="3" name="Subtitle 2"/>
          <p:cNvSpPr>
            <a:spLocks noGrp="1"/>
          </p:cNvSpPr>
          <p:nvPr>
            <p:ph type="subTitle" idx="1"/>
          </p:nvPr>
        </p:nvSpPr>
        <p:spPr/>
        <p:txBody>
          <a:bodyPr/>
          <a:lstStyle/>
          <a:p>
            <a:r>
              <a:rPr lang="en-US" dirty="0" smtClean="0"/>
              <a:t>Primary Document Questions</a:t>
            </a:r>
            <a:endParaRPr lang="en-US" dirty="0"/>
          </a:p>
        </p:txBody>
      </p:sp>
    </p:spTree>
    <p:extLst>
      <p:ext uri="{BB962C8B-B14F-4D97-AF65-F5344CB8AC3E}">
        <p14:creationId xmlns:p14="http://schemas.microsoft.com/office/powerpoint/2010/main" val="84567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6853"/>
            <a:ext cx="8993817" cy="5909311"/>
          </a:xfrm>
          <a:prstGeom prst="rect">
            <a:avLst/>
          </a:prstGeom>
        </p:spPr>
        <p:txBody>
          <a:bodyPr wrap="square">
            <a:spAutoFit/>
          </a:bodyPr>
          <a:lstStyle/>
          <a:p>
            <a:r>
              <a:rPr lang="en-US" dirty="0" smtClean="0"/>
              <a:t>9 </a:t>
            </a:r>
            <a:r>
              <a:rPr lang="en-US" dirty="0"/>
              <a:t>When they reached the place God had told him about, Abraham built an altar there and arranged the wood on it. He bound his son Isaac and laid him on the altar, on top of the wood. 10 Then he reached out his hand and took the knife to slay his son. 11 But the angel of the Lord called out to him from heaven, “Abraham! Abraham!”</a:t>
            </a:r>
          </a:p>
          <a:p>
            <a:endParaRPr lang="en-US" dirty="0" smtClean="0"/>
          </a:p>
          <a:p>
            <a:r>
              <a:rPr lang="en-US" dirty="0" smtClean="0"/>
              <a:t>“</a:t>
            </a:r>
            <a:r>
              <a:rPr lang="en-US" dirty="0"/>
              <a:t>Here I am,” he replied.</a:t>
            </a:r>
          </a:p>
          <a:p>
            <a:endParaRPr lang="en-US" dirty="0"/>
          </a:p>
          <a:p>
            <a:r>
              <a:rPr lang="en-US" dirty="0"/>
              <a:t>12 “Do not lay a hand on the boy,” he said. “Do not do anything to him. Now I know that you fear God, because you have not withheld from me your son, your only son.”</a:t>
            </a:r>
          </a:p>
          <a:p>
            <a:endParaRPr lang="en-US" dirty="0"/>
          </a:p>
          <a:p>
            <a:r>
              <a:rPr lang="en-US" dirty="0"/>
              <a:t>13 Abraham looked up and there in a thicket he saw a ram[a] caught by its horns. He went over and took the ram and sacrificed it as a burnt offering instead of his son. 14 So Abraham called that place The Lord Will Provide. And to this day it is said, “On the mountain of the Lord it will be provided.”</a:t>
            </a:r>
          </a:p>
          <a:p>
            <a:endParaRPr lang="en-US" dirty="0"/>
          </a:p>
          <a:p>
            <a:r>
              <a:rPr lang="en-US" dirty="0"/>
              <a:t>15 The angel of the Lord called to Abraham from heaven a second time 16 and said, “I swear by myself, declares the Lord, that because you have done this and have not withheld your son, your only son, 17 I will surely bless you and make your descendants as numerous as the stars in the sky and as the sand on the seashore. Your descendants will take possession of the cities of their enemies, 18 and through your offspring[b] all nations on earth will be blessed,[c] because you have obeyed me.”</a:t>
            </a:r>
          </a:p>
        </p:txBody>
      </p:sp>
    </p:spTree>
    <p:extLst>
      <p:ext uri="{BB962C8B-B14F-4D97-AF65-F5344CB8AC3E}">
        <p14:creationId xmlns:p14="http://schemas.microsoft.com/office/powerpoint/2010/main" val="1065154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40" y="583477"/>
            <a:ext cx="7754713" cy="806570"/>
          </a:xfrm>
        </p:spPr>
        <p:txBody>
          <a:bodyPr/>
          <a:lstStyle/>
          <a:p>
            <a:r>
              <a:rPr lang="en-US" sz="4800" dirty="0" smtClean="0"/>
              <a:t>What is the Western Wall?</a:t>
            </a:r>
            <a:endParaRPr lang="en-US" sz="4800" dirty="0"/>
          </a:p>
        </p:txBody>
      </p:sp>
      <p:pic>
        <p:nvPicPr>
          <p:cNvPr id="5" name="Picture 4" descr="Jerusalem-Western_Wall (1).jpg"/>
          <p:cNvPicPr>
            <a:picLocks noChangeAspect="1"/>
          </p:cNvPicPr>
          <p:nvPr/>
        </p:nvPicPr>
        <p:blipFill rotWithShape="1">
          <a:blip r:embed="rId2">
            <a:extLst>
              <a:ext uri="{28A0092B-C50C-407E-A947-70E740481C1C}">
                <a14:useLocalDpi xmlns:a14="http://schemas.microsoft.com/office/drawing/2010/main" val="0"/>
              </a:ext>
            </a:extLst>
          </a:blip>
          <a:srcRect b="13044"/>
          <a:stretch/>
        </p:blipFill>
        <p:spPr>
          <a:xfrm>
            <a:off x="892693" y="1544497"/>
            <a:ext cx="7552060" cy="4925233"/>
          </a:xfrm>
          <a:prstGeom prst="rect">
            <a:avLst/>
          </a:prstGeom>
        </p:spPr>
      </p:pic>
    </p:spTree>
    <p:extLst>
      <p:ext uri="{BB962C8B-B14F-4D97-AF65-F5344CB8AC3E}">
        <p14:creationId xmlns:p14="http://schemas.microsoft.com/office/powerpoint/2010/main" val="1899163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65667" y="271112"/>
            <a:ext cx="8255000" cy="1054100"/>
          </a:xfrm>
        </p:spPr>
        <p:txBody>
          <a:bodyPr/>
          <a:lstStyle/>
          <a:p>
            <a:r>
              <a:rPr lang="en-US" dirty="0" smtClean="0"/>
              <a:t>Document 5: Western Wall</a:t>
            </a:r>
            <a:endParaRPr lang="en-US" dirty="0"/>
          </a:p>
        </p:txBody>
      </p:sp>
      <p:sp>
        <p:nvSpPr>
          <p:cNvPr id="2" name="Content Placeholder 1"/>
          <p:cNvSpPr>
            <a:spLocks noGrp="1"/>
          </p:cNvSpPr>
          <p:nvPr>
            <p:ph sz="quarter" idx="4294967295"/>
          </p:nvPr>
        </p:nvSpPr>
        <p:spPr>
          <a:xfrm>
            <a:off x="197555" y="1352199"/>
            <a:ext cx="8706556" cy="5124801"/>
          </a:xfrm>
        </p:spPr>
        <p:txBody>
          <a:bodyPr>
            <a:normAutofit fontScale="70000" lnSpcReduction="20000"/>
          </a:bodyPr>
          <a:lstStyle/>
          <a:p>
            <a:pPr>
              <a:lnSpc>
                <a:spcPct val="160000"/>
              </a:lnSpc>
              <a:spcBef>
                <a:spcPts val="600"/>
              </a:spcBef>
            </a:pPr>
            <a:r>
              <a:rPr lang="en-US" dirty="0" smtClean="0"/>
              <a:t>“When</a:t>
            </a:r>
            <a:r>
              <a:rPr lang="en-US" dirty="0">
                <a:solidFill>
                  <a:srgbClr val="000000"/>
                </a:solidFill>
              </a:rPr>
              <a:t> </a:t>
            </a:r>
            <a:r>
              <a:rPr lang="en-US" dirty="0" smtClean="0">
                <a:solidFill>
                  <a:srgbClr val="000000"/>
                </a:solidFill>
              </a:rPr>
              <a:t>Rome destroyed the</a:t>
            </a:r>
            <a:r>
              <a:rPr lang="en-US" dirty="0">
                <a:solidFill>
                  <a:schemeClr val="tx1"/>
                </a:solidFill>
              </a:rPr>
              <a:t> </a:t>
            </a:r>
            <a:r>
              <a:rPr lang="en-US" dirty="0" smtClean="0">
                <a:solidFill>
                  <a:schemeClr val="tx1"/>
                </a:solidFill>
              </a:rPr>
              <a:t>Second Temple in </a:t>
            </a:r>
            <a:r>
              <a:rPr lang="en-US" dirty="0">
                <a:solidFill>
                  <a:schemeClr val="tx1"/>
                </a:solidFill>
              </a:rPr>
              <a:t>70 C.E., only one outer wall remained standing. The Romans probably would have destroyed that wall as well, but it must have seemed too insignificant to them; it was not even part of the Temple itself, just an outer wall surrounding </a:t>
            </a:r>
            <a:r>
              <a:rPr lang="en-US" dirty="0" smtClean="0">
                <a:solidFill>
                  <a:schemeClr val="tx1"/>
                </a:solidFill>
              </a:rPr>
              <a:t>the Temple Mount. </a:t>
            </a:r>
            <a:r>
              <a:rPr lang="en-US" dirty="0">
                <a:solidFill>
                  <a:schemeClr val="tx1"/>
                </a:solidFill>
              </a:rPr>
              <a:t>For the Jews, however, this remnant of what was the most sacred building in the Jewish world quickly became the holiest spot in Jewish life. Throughout the centuries Jews from throughout the world made the difficult pilgrimage </a:t>
            </a:r>
            <a:r>
              <a:rPr lang="en-US" dirty="0" smtClean="0">
                <a:solidFill>
                  <a:schemeClr val="tx1"/>
                </a:solidFill>
              </a:rPr>
              <a:t>to Palestine, </a:t>
            </a:r>
            <a:r>
              <a:rPr lang="en-US" dirty="0">
                <a:solidFill>
                  <a:schemeClr val="tx1"/>
                </a:solidFill>
              </a:rPr>
              <a:t>and immediately headed for the </a:t>
            </a:r>
            <a:r>
              <a:rPr lang="en-US" i="1" dirty="0" err="1">
                <a:solidFill>
                  <a:schemeClr val="tx1"/>
                </a:solidFill>
              </a:rPr>
              <a:t>Kotel</a:t>
            </a:r>
            <a:r>
              <a:rPr lang="en-US" i="1" dirty="0">
                <a:solidFill>
                  <a:schemeClr val="tx1"/>
                </a:solidFill>
              </a:rPr>
              <a:t> ha-</a:t>
            </a:r>
            <a:r>
              <a:rPr lang="en-US" i="1" dirty="0" err="1">
                <a:solidFill>
                  <a:schemeClr val="tx1"/>
                </a:solidFill>
              </a:rPr>
              <a:t>Ma'aravi</a:t>
            </a:r>
            <a:r>
              <a:rPr lang="en-US" dirty="0">
                <a:solidFill>
                  <a:schemeClr val="tx1"/>
                </a:solidFill>
              </a:rPr>
              <a:t> (</a:t>
            </a:r>
            <a:r>
              <a:rPr lang="en-US" dirty="0" smtClean="0">
                <a:solidFill>
                  <a:schemeClr val="tx1"/>
                </a:solidFill>
              </a:rPr>
              <a:t>the Western Wall) </a:t>
            </a:r>
            <a:r>
              <a:rPr lang="en-US" dirty="0">
                <a:solidFill>
                  <a:schemeClr val="tx1"/>
                </a:solidFill>
              </a:rPr>
              <a:t>to thank God. The prayers offered at the </a:t>
            </a:r>
            <a:r>
              <a:rPr lang="en-US" i="1" dirty="0" err="1">
                <a:solidFill>
                  <a:schemeClr val="tx1"/>
                </a:solidFill>
              </a:rPr>
              <a:t>Kotel</a:t>
            </a:r>
            <a:r>
              <a:rPr lang="en-US" dirty="0">
                <a:solidFill>
                  <a:schemeClr val="tx1"/>
                </a:solidFill>
              </a:rPr>
              <a:t> were so heartfelt that gentiles began calling the site the “Wailing Wall.” This undignified name never won a wide following among traditional Jews; the term “Wailing Wall” is not used </a:t>
            </a:r>
            <a:r>
              <a:rPr lang="en-US" dirty="0" smtClean="0">
                <a:solidFill>
                  <a:schemeClr val="tx1"/>
                </a:solidFill>
              </a:rPr>
              <a:t>in Hebrew.”</a:t>
            </a:r>
          </a:p>
          <a:p>
            <a:pPr>
              <a:lnSpc>
                <a:spcPct val="160000"/>
              </a:lnSpc>
              <a:spcBef>
                <a:spcPts val="600"/>
              </a:spcBef>
            </a:pPr>
            <a:r>
              <a:rPr lang="en-US" b="1" dirty="0"/>
              <a:t>Copyright American-Israeli Cooperative Enterprise - Reprinted with permission</a:t>
            </a:r>
            <a:r>
              <a:rPr lang="en-US" b="1" dirty="0" smtClean="0"/>
              <a:t>.</a:t>
            </a:r>
          </a:p>
          <a:p>
            <a:pPr>
              <a:lnSpc>
                <a:spcPct val="160000"/>
              </a:lnSpc>
              <a:spcBef>
                <a:spcPts val="600"/>
              </a:spcBef>
            </a:pPr>
            <a:r>
              <a:rPr lang="en-US" dirty="0"/>
              <a:t>http://</a:t>
            </a:r>
            <a:r>
              <a:rPr lang="en-US" dirty="0" err="1"/>
              <a:t>www.jewishvirtuallibrary.org</a:t>
            </a:r>
            <a:r>
              <a:rPr lang="en-US" dirty="0"/>
              <a:t>/</a:t>
            </a:r>
            <a:r>
              <a:rPr lang="en-US" dirty="0" err="1"/>
              <a:t>jsource</a:t>
            </a:r>
            <a:r>
              <a:rPr lang="en-US" dirty="0"/>
              <a:t>/Judaism/</a:t>
            </a:r>
            <a:r>
              <a:rPr lang="en-US" dirty="0" err="1"/>
              <a:t>Western_Wall.html</a:t>
            </a:r>
            <a:endParaRPr lang="en-US" dirty="0"/>
          </a:p>
        </p:txBody>
      </p:sp>
    </p:spTree>
    <p:extLst>
      <p:ext uri="{BB962C8B-B14F-4D97-AF65-F5344CB8AC3E}">
        <p14:creationId xmlns:p14="http://schemas.microsoft.com/office/powerpoint/2010/main" val="1594510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747889" y="259469"/>
            <a:ext cx="7756525" cy="10541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Western Wall, continued</a:t>
            </a:r>
            <a:endParaRPr lang="en-US" dirty="0"/>
          </a:p>
        </p:txBody>
      </p:sp>
      <p:sp>
        <p:nvSpPr>
          <p:cNvPr id="4" name="Rectangle 3"/>
          <p:cNvSpPr/>
          <p:nvPr/>
        </p:nvSpPr>
        <p:spPr>
          <a:xfrm>
            <a:off x="620889" y="1497338"/>
            <a:ext cx="7620000" cy="6449970"/>
          </a:xfrm>
          <a:prstGeom prst="rect">
            <a:avLst/>
          </a:prstGeom>
        </p:spPr>
        <p:txBody>
          <a:bodyPr wrap="square">
            <a:spAutoFit/>
          </a:bodyPr>
          <a:lstStyle/>
          <a:p>
            <a:pPr>
              <a:lnSpc>
                <a:spcPct val="150000"/>
              </a:lnSpc>
            </a:pPr>
            <a:r>
              <a:rPr lang="en-US" sz="2000" dirty="0" smtClean="0"/>
              <a:t>“The </a:t>
            </a:r>
            <a:r>
              <a:rPr lang="en-US" sz="2000" dirty="0"/>
              <a:t>custom of inserting written prayers into the </a:t>
            </a:r>
            <a:r>
              <a:rPr lang="en-US" sz="2000" dirty="0" err="1"/>
              <a:t>Kotel's</a:t>
            </a:r>
            <a:r>
              <a:rPr lang="en-US" sz="2000" dirty="0"/>
              <a:t> cracks is so widespread that some American-Jewish newspapers carry advertisements for services that insert such prayers on behalf of sick Jews. The mystical qualities associated with the </a:t>
            </a:r>
            <a:r>
              <a:rPr lang="en-US" sz="2000" dirty="0" err="1"/>
              <a:t>Kotel</a:t>
            </a:r>
            <a:r>
              <a:rPr lang="en-US" sz="2000" dirty="0"/>
              <a:t> are underscored in a popular Israeli song, a refrain of which runs: “There are people with hearts of stone, and stones with hearts of people.” A rabbi in Jerusalem once told me that the Hebrew expression “The walls have ears” was originally said about the Western Wall</a:t>
            </a:r>
            <a:r>
              <a:rPr lang="en-US" sz="2000" dirty="0" smtClean="0"/>
              <a:t>.”</a:t>
            </a:r>
          </a:p>
          <a:p>
            <a:pPr>
              <a:lnSpc>
                <a:spcPct val="160000"/>
              </a:lnSpc>
              <a:spcBef>
                <a:spcPts val="600"/>
              </a:spcBef>
            </a:pPr>
            <a:r>
              <a:rPr lang="en-US" sz="1400" b="1" dirty="0"/>
              <a:t>Copyright American-Israeli Cooperative Enterprise - Reprinted with permission.</a:t>
            </a:r>
          </a:p>
          <a:p>
            <a:pPr>
              <a:lnSpc>
                <a:spcPct val="160000"/>
              </a:lnSpc>
              <a:spcBef>
                <a:spcPts val="600"/>
              </a:spcBef>
            </a:pPr>
            <a:r>
              <a:rPr lang="en-US" sz="1400" dirty="0"/>
              <a:t>http://</a:t>
            </a:r>
            <a:r>
              <a:rPr lang="en-US" sz="1400" dirty="0" err="1"/>
              <a:t>www.jewishvirtuallibrary.org</a:t>
            </a:r>
            <a:r>
              <a:rPr lang="en-US" sz="1400" dirty="0"/>
              <a:t>/</a:t>
            </a:r>
            <a:r>
              <a:rPr lang="en-US" sz="1400" dirty="0" err="1"/>
              <a:t>jsource</a:t>
            </a:r>
            <a:r>
              <a:rPr lang="en-US" sz="1400" dirty="0"/>
              <a:t>/Judaism/</a:t>
            </a:r>
            <a:r>
              <a:rPr lang="en-US" sz="1400" dirty="0" err="1"/>
              <a:t>Western_Wall.html</a:t>
            </a:r>
            <a:endParaRPr lang="en-US" sz="1400" dirty="0"/>
          </a:p>
          <a:p>
            <a:pPr>
              <a:lnSpc>
                <a:spcPct val="150000"/>
              </a:lnSpc>
            </a:pPr>
            <a:endParaRPr lang="en-US" sz="2000" dirty="0" smtClean="0"/>
          </a:p>
          <a:p>
            <a:pPr>
              <a:lnSpc>
                <a:spcPct val="150000"/>
              </a:lnSpc>
            </a:pPr>
            <a:endParaRPr lang="en-US" sz="2000" dirty="0"/>
          </a:p>
          <a:p>
            <a:pPr>
              <a:lnSpc>
                <a:spcPct val="150000"/>
              </a:lnSpc>
            </a:pPr>
            <a:endParaRPr lang="en-US" sz="2000" dirty="0"/>
          </a:p>
        </p:txBody>
      </p:sp>
    </p:spTree>
    <p:extLst>
      <p:ext uri="{BB962C8B-B14F-4D97-AF65-F5344CB8AC3E}">
        <p14:creationId xmlns:p14="http://schemas.microsoft.com/office/powerpoint/2010/main" val="2321431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731" y="5116096"/>
            <a:ext cx="7767021" cy="1209955"/>
          </a:xfrm>
        </p:spPr>
        <p:txBody>
          <a:bodyPr/>
          <a:lstStyle/>
          <a:p>
            <a:r>
              <a:rPr lang="en-US" dirty="0" smtClean="0"/>
              <a:t>2013 Photo of the Western Wall (foreground) with Dome of the Rock (background on left)</a:t>
            </a:r>
            <a:endParaRPr lang="en-US" dirty="0"/>
          </a:p>
        </p:txBody>
      </p:sp>
      <p:pic>
        <p:nvPicPr>
          <p:cNvPr id="5" name="Picture Placeholder 4" descr="Jerusalem-Western_Wall-Dome_of_the_Rock-tourist_ramp_to_the_mount.jpg"/>
          <p:cNvPicPr>
            <a:picLocks noGrp="1" noChangeAspect="1"/>
          </p:cNvPicPr>
          <p:nvPr>
            <p:ph type="pic" idx="1"/>
          </p:nvPr>
        </p:nvPicPr>
        <p:blipFill>
          <a:blip r:embed="rId2">
            <a:extLst>
              <a:ext uri="{28A0092B-C50C-407E-A947-70E740481C1C}">
                <a14:useLocalDpi xmlns:a14="http://schemas.microsoft.com/office/drawing/2010/main" val="0"/>
              </a:ext>
            </a:extLst>
          </a:blip>
          <a:srcRect l="276" r="276"/>
          <a:stretch>
            <a:fillRect/>
          </a:stretch>
        </p:blipFill>
        <p:spPr>
          <a:xfrm rot="240000">
            <a:off x="1691605" y="532289"/>
            <a:ext cx="5817603" cy="4386241"/>
          </a:xfrm>
        </p:spPr>
      </p:pic>
    </p:spTree>
    <p:extLst>
      <p:ext uri="{BB962C8B-B14F-4D97-AF65-F5344CB8AC3E}">
        <p14:creationId xmlns:p14="http://schemas.microsoft.com/office/powerpoint/2010/main" val="2266128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 </a:t>
            </a:r>
            <a:r>
              <a:rPr lang="en-US" dirty="0" smtClean="0"/>
              <a:t>”In </a:t>
            </a:r>
            <a:r>
              <a:rPr lang="en-US" dirty="0"/>
              <a:t>approximately 33 AD, Jesus of Nazareth was condemned to death, crucified on Mount Golgotha and buried in a tomb that had been excavated in a nearby garden. After three days he rose from the dead. From this moment the Tomb of the Resurrection became the central place of faith for all Christianity. </a:t>
            </a:r>
            <a:r>
              <a:rPr lang="en-US" dirty="0" smtClean="0"/>
              <a:t>“</a:t>
            </a:r>
          </a:p>
          <a:p>
            <a:endParaRPr lang="en-US" dirty="0"/>
          </a:p>
          <a:p>
            <a:pPr marL="0" indent="0">
              <a:buNone/>
            </a:pPr>
            <a:r>
              <a:rPr lang="en-US" i="1" dirty="0" smtClean="0"/>
              <a:t>When </a:t>
            </a:r>
            <a:r>
              <a:rPr lang="en-US" i="1" dirty="0"/>
              <a:t>Constantine converted the Roman empire to </a:t>
            </a:r>
            <a:r>
              <a:rPr lang="en-US" i="1" dirty="0" smtClean="0"/>
              <a:t>Christianity… </a:t>
            </a:r>
          </a:p>
          <a:p>
            <a:r>
              <a:rPr lang="en-US" dirty="0" smtClean="0"/>
              <a:t>"</a:t>
            </a:r>
            <a:r>
              <a:rPr lang="en-US" dirty="0"/>
              <a:t>the venerated tomb was brought to light and the magnificent complex of the Holy </a:t>
            </a:r>
            <a:r>
              <a:rPr lang="en-US" dirty="0" err="1"/>
              <a:t>Sepulchre</a:t>
            </a:r>
            <a:r>
              <a:rPr lang="en-US" dirty="0"/>
              <a:t> was inaugurated in 335 AD."</a:t>
            </a:r>
          </a:p>
          <a:p>
            <a:endParaRPr lang="en-US" dirty="0" smtClean="0"/>
          </a:p>
          <a:p>
            <a:r>
              <a:rPr lang="en-US" dirty="0" smtClean="0"/>
              <a:t>http</a:t>
            </a:r>
            <a:r>
              <a:rPr lang="en-US" dirty="0"/>
              <a:t>://</a:t>
            </a:r>
            <a:r>
              <a:rPr lang="en-US" dirty="0" err="1"/>
              <a:t>www.holysepulchre.custodia.org</a:t>
            </a:r>
            <a:r>
              <a:rPr lang="en-US" dirty="0"/>
              <a:t>/</a:t>
            </a:r>
            <a:r>
              <a:rPr lang="en-US" dirty="0" err="1"/>
              <a:t>default.asp?id</a:t>
            </a:r>
            <a:r>
              <a:rPr lang="en-US" dirty="0"/>
              <a:t>=4072</a:t>
            </a:r>
          </a:p>
          <a:p>
            <a:endParaRPr lang="en-US" dirty="0"/>
          </a:p>
        </p:txBody>
      </p:sp>
      <p:sp>
        <p:nvSpPr>
          <p:cNvPr id="3" name="Title 2"/>
          <p:cNvSpPr>
            <a:spLocks noGrp="1"/>
          </p:cNvSpPr>
          <p:nvPr>
            <p:ph type="title"/>
          </p:nvPr>
        </p:nvSpPr>
        <p:spPr>
          <a:xfrm>
            <a:off x="211667" y="570156"/>
            <a:ext cx="8621889" cy="1054250"/>
          </a:xfrm>
        </p:spPr>
        <p:txBody>
          <a:bodyPr/>
          <a:lstStyle/>
          <a:p>
            <a:r>
              <a:rPr lang="en-US" sz="3600" dirty="0" smtClean="0"/>
              <a:t>Document 6: Church of Holy </a:t>
            </a:r>
            <a:r>
              <a:rPr lang="en-US" sz="3600" dirty="0" err="1" smtClean="0"/>
              <a:t>Sepulchre</a:t>
            </a:r>
            <a:endParaRPr lang="en-US" sz="3600" dirty="0"/>
          </a:p>
        </p:txBody>
      </p:sp>
    </p:spTree>
    <p:extLst>
      <p:ext uri="{BB962C8B-B14F-4D97-AF65-F5344CB8AC3E}">
        <p14:creationId xmlns:p14="http://schemas.microsoft.com/office/powerpoint/2010/main" val="2265969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40302065814!The_Church_of_the_Holy_Sepulchre-Jerusale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556" y="416487"/>
            <a:ext cx="8283222" cy="5501543"/>
          </a:xfrm>
          <a:prstGeom prst="rect">
            <a:avLst/>
          </a:prstGeom>
        </p:spPr>
      </p:pic>
      <p:sp>
        <p:nvSpPr>
          <p:cNvPr id="3" name="TextBox 2"/>
          <p:cNvSpPr txBox="1"/>
          <p:nvPr/>
        </p:nvSpPr>
        <p:spPr>
          <a:xfrm>
            <a:off x="155223" y="6039556"/>
            <a:ext cx="8579555" cy="923330"/>
          </a:xfrm>
          <a:prstGeom prst="rect">
            <a:avLst/>
          </a:prstGeom>
          <a:noFill/>
        </p:spPr>
        <p:txBody>
          <a:bodyPr wrap="square" rtlCol="0">
            <a:spAutoFit/>
          </a:bodyPr>
          <a:lstStyle/>
          <a:p>
            <a:pPr algn="ctr"/>
            <a:r>
              <a:rPr lang="en-US" dirty="0" smtClean="0"/>
              <a:t>Church of Holy </a:t>
            </a:r>
            <a:r>
              <a:rPr lang="en-US" dirty="0" err="1" smtClean="0"/>
              <a:t>Sepulchre</a:t>
            </a:r>
            <a:endParaRPr lang="en-US" dirty="0"/>
          </a:p>
          <a:p>
            <a:r>
              <a:rPr lang="en-US" dirty="0" smtClean="0"/>
              <a:t>Photo from Wikimedia Commons, author </a:t>
            </a:r>
            <a:r>
              <a:rPr lang="en-US" dirty="0" smtClean="0">
                <a:hlinkClick r:id="rId3"/>
              </a:rPr>
              <a:t>http</a:t>
            </a:r>
            <a:r>
              <a:rPr lang="en-US" dirty="0">
                <a:hlinkClick r:id="rId3"/>
              </a:rPr>
              <a:t>://www.flickr.com/photos/jlascar/</a:t>
            </a:r>
            <a:endParaRPr lang="en-US" dirty="0"/>
          </a:p>
          <a:p>
            <a:r>
              <a:rPr lang="en-US" dirty="0" smtClean="0"/>
              <a:t>  </a:t>
            </a:r>
            <a:endParaRPr lang="en-US" dirty="0"/>
          </a:p>
        </p:txBody>
      </p:sp>
    </p:spTree>
    <p:extLst>
      <p:ext uri="{BB962C8B-B14F-4D97-AF65-F5344CB8AC3E}">
        <p14:creationId xmlns:p14="http://schemas.microsoft.com/office/powerpoint/2010/main" val="4169777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Document 7: Timeline</a:t>
            </a:r>
            <a:endParaRPr lang="en-US" dirty="0"/>
          </a:p>
        </p:txBody>
      </p:sp>
      <p:sp>
        <p:nvSpPr>
          <p:cNvPr id="4" name="TextBox 3"/>
          <p:cNvSpPr txBox="1"/>
          <p:nvPr/>
        </p:nvSpPr>
        <p:spPr>
          <a:xfrm>
            <a:off x="1048145" y="2817676"/>
            <a:ext cx="6060886" cy="2677656"/>
          </a:xfrm>
          <a:prstGeom prst="rect">
            <a:avLst/>
          </a:prstGeom>
          <a:noFill/>
        </p:spPr>
        <p:txBody>
          <a:bodyPr wrap="square" rtlCol="0">
            <a:spAutoFit/>
          </a:bodyPr>
          <a:lstStyle/>
          <a:p>
            <a:r>
              <a:rPr lang="en-US" sz="2400" dirty="0" smtClean="0"/>
              <a:t>Read the entire timeline, considering how </a:t>
            </a:r>
          </a:p>
          <a:p>
            <a:r>
              <a:rPr lang="en-US" sz="2400" dirty="0" smtClean="0"/>
              <a:t>Jerusalem changed hands between religions</a:t>
            </a:r>
            <a:r>
              <a:rPr lang="en-US" sz="2400" dirty="0"/>
              <a:t> </a:t>
            </a:r>
            <a:r>
              <a:rPr lang="en-US" sz="2400" dirty="0" smtClean="0"/>
              <a:t>multiple times throughout history.</a:t>
            </a:r>
          </a:p>
          <a:p>
            <a:endParaRPr lang="en-US" sz="2400" dirty="0" smtClean="0"/>
          </a:p>
          <a:p>
            <a:r>
              <a:rPr lang="en-US" sz="2400" dirty="0" smtClean="0"/>
              <a:t>* The Temple of Jerusalem was built by believers of Jewish religion.</a:t>
            </a:r>
            <a:endParaRPr lang="en-US" sz="2400" dirty="0"/>
          </a:p>
        </p:txBody>
      </p:sp>
    </p:spTree>
    <p:extLst>
      <p:ext uri="{BB962C8B-B14F-4D97-AF65-F5344CB8AC3E}">
        <p14:creationId xmlns:p14="http://schemas.microsoft.com/office/powerpoint/2010/main" val="357849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23129" y="3483701"/>
            <a:ext cx="8633378" cy="171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497750" y="1407209"/>
            <a:ext cx="0" cy="2076492"/>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23129" y="272893"/>
            <a:ext cx="1905179"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873624"/>
                </a:solidFill>
              </a:rPr>
              <a:t>1738 B.C.E.</a:t>
            </a:r>
          </a:p>
          <a:p>
            <a:r>
              <a:rPr lang="en-US" dirty="0" smtClean="0"/>
              <a:t>Abraham goes to Jerusalem, begins Jewish religion.</a:t>
            </a:r>
            <a:endParaRPr lang="en-US" dirty="0"/>
          </a:p>
        </p:txBody>
      </p:sp>
      <p:cxnSp>
        <p:nvCxnSpPr>
          <p:cNvPr id="9" name="Straight Connector 8"/>
          <p:cNvCxnSpPr/>
          <p:nvPr/>
        </p:nvCxnSpPr>
        <p:spPr>
          <a:xfrm>
            <a:off x="886295" y="3500862"/>
            <a:ext cx="0" cy="1853398"/>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03891" y="5406480"/>
            <a:ext cx="190517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873624"/>
                </a:solidFill>
              </a:rPr>
              <a:t>1676 B.C.E.</a:t>
            </a:r>
          </a:p>
          <a:p>
            <a:r>
              <a:rPr lang="en-US" dirty="0" smtClean="0"/>
              <a:t>Abraham’s sacrifice</a:t>
            </a:r>
            <a:endParaRPr lang="en-US" dirty="0"/>
          </a:p>
        </p:txBody>
      </p:sp>
      <p:cxnSp>
        <p:nvCxnSpPr>
          <p:cNvPr id="13" name="Straight Connector 12"/>
          <p:cNvCxnSpPr/>
          <p:nvPr/>
        </p:nvCxnSpPr>
        <p:spPr>
          <a:xfrm>
            <a:off x="2078946" y="2557002"/>
            <a:ext cx="0" cy="94386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534083" y="1956837"/>
            <a:ext cx="1905179"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873624"/>
                </a:solidFill>
              </a:rPr>
              <a:t>825 B.C.E. </a:t>
            </a:r>
          </a:p>
          <a:p>
            <a:r>
              <a:rPr lang="en-US" dirty="0" smtClean="0"/>
              <a:t>1</a:t>
            </a:r>
            <a:r>
              <a:rPr lang="en-US" baseline="30000" dirty="0" smtClean="0"/>
              <a:t>st</a:t>
            </a:r>
            <a:r>
              <a:rPr lang="en-US" dirty="0" smtClean="0"/>
              <a:t> Temple of Jerusalem built by Solomon</a:t>
            </a:r>
            <a:endParaRPr lang="en-US" dirty="0"/>
          </a:p>
        </p:txBody>
      </p:sp>
      <p:sp>
        <p:nvSpPr>
          <p:cNvPr id="16" name="TextBox 15"/>
          <p:cNvSpPr txBox="1"/>
          <p:nvPr/>
        </p:nvSpPr>
        <p:spPr>
          <a:xfrm>
            <a:off x="2894399" y="694001"/>
            <a:ext cx="190517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873624"/>
                </a:solidFill>
              </a:rPr>
              <a:t>352 B.C.E.</a:t>
            </a:r>
          </a:p>
          <a:p>
            <a:r>
              <a:rPr lang="en-US" dirty="0" smtClean="0"/>
              <a:t>2</a:t>
            </a:r>
            <a:r>
              <a:rPr lang="en-US" baseline="30000" dirty="0" smtClean="0"/>
              <a:t>nd</a:t>
            </a:r>
            <a:r>
              <a:rPr lang="en-US" dirty="0" smtClean="0"/>
              <a:t> Temple built</a:t>
            </a:r>
            <a:endParaRPr lang="en-US" dirty="0"/>
          </a:p>
        </p:txBody>
      </p:sp>
      <p:sp>
        <p:nvSpPr>
          <p:cNvPr id="17" name="TextBox 16"/>
          <p:cNvSpPr txBox="1"/>
          <p:nvPr/>
        </p:nvSpPr>
        <p:spPr>
          <a:xfrm>
            <a:off x="2962235" y="4206151"/>
            <a:ext cx="1905179"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873624"/>
                </a:solidFill>
              </a:rPr>
              <a:t>423 B.C.E.</a:t>
            </a:r>
          </a:p>
          <a:p>
            <a:r>
              <a:rPr lang="en-US" dirty="0" smtClean="0"/>
              <a:t>Destruction of 1</a:t>
            </a:r>
            <a:r>
              <a:rPr lang="en-US" baseline="30000" dirty="0" smtClean="0"/>
              <a:t>st</a:t>
            </a:r>
            <a:r>
              <a:rPr lang="en-US" dirty="0" smtClean="0"/>
              <a:t> Temple by Babylonians</a:t>
            </a:r>
            <a:endParaRPr lang="en-US" dirty="0"/>
          </a:p>
        </p:txBody>
      </p:sp>
      <p:cxnSp>
        <p:nvCxnSpPr>
          <p:cNvPr id="19" name="Straight Connector 18"/>
          <p:cNvCxnSpPr/>
          <p:nvPr/>
        </p:nvCxnSpPr>
        <p:spPr>
          <a:xfrm>
            <a:off x="3320600" y="3500862"/>
            <a:ext cx="0" cy="669283"/>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724189" y="1407209"/>
            <a:ext cx="0" cy="20764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484610" y="2670777"/>
            <a:ext cx="0" cy="830085"/>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867414" y="694001"/>
            <a:ext cx="1962364"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873624"/>
                </a:solidFill>
              </a:rPr>
              <a:t>70 C.E.</a:t>
            </a:r>
          </a:p>
          <a:p>
            <a:r>
              <a:rPr lang="en-US" dirty="0" smtClean="0">
                <a:solidFill>
                  <a:schemeClr val="tx1"/>
                </a:solidFill>
              </a:rPr>
              <a:t>Destruction of 2</a:t>
            </a:r>
            <a:r>
              <a:rPr lang="en-US" baseline="30000" dirty="0" smtClean="0">
                <a:solidFill>
                  <a:schemeClr val="tx1"/>
                </a:solidFill>
              </a:rPr>
              <a:t>nd</a:t>
            </a:r>
            <a:r>
              <a:rPr lang="en-US" dirty="0" smtClean="0">
                <a:solidFill>
                  <a:schemeClr val="tx1"/>
                </a:solidFill>
              </a:rPr>
              <a:t> Temple by Romans. All that is left standing is the Western Wall of the Temple.</a:t>
            </a:r>
          </a:p>
        </p:txBody>
      </p:sp>
      <p:cxnSp>
        <p:nvCxnSpPr>
          <p:cNvPr id="25" name="Straight Connector 24"/>
          <p:cNvCxnSpPr/>
          <p:nvPr/>
        </p:nvCxnSpPr>
        <p:spPr>
          <a:xfrm>
            <a:off x="7014600" y="3468751"/>
            <a:ext cx="0" cy="669283"/>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246006" y="1616828"/>
            <a:ext cx="0" cy="1866873"/>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065524" y="4138034"/>
            <a:ext cx="221487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873624"/>
                </a:solidFill>
              </a:rPr>
              <a:t>312 C.E.</a:t>
            </a:r>
          </a:p>
          <a:p>
            <a:r>
              <a:rPr lang="en-US" dirty="0" smtClean="0"/>
              <a:t>Christians expel Jewish people from Jerusalem</a:t>
            </a:r>
          </a:p>
        </p:txBody>
      </p:sp>
      <p:sp>
        <p:nvSpPr>
          <p:cNvPr id="28" name="TextBox 27"/>
          <p:cNvSpPr txBox="1"/>
          <p:nvPr/>
        </p:nvSpPr>
        <p:spPr>
          <a:xfrm>
            <a:off x="6929122" y="319059"/>
            <a:ext cx="2064695"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873624"/>
                </a:solidFill>
              </a:rPr>
              <a:t>638 C.E.</a:t>
            </a:r>
          </a:p>
          <a:p>
            <a:r>
              <a:rPr lang="en-US" dirty="0" smtClean="0"/>
              <a:t>Muslims conquer Jerusalem. </a:t>
            </a:r>
            <a:br>
              <a:rPr lang="en-US" dirty="0" smtClean="0"/>
            </a:br>
            <a:r>
              <a:rPr lang="en-US" dirty="0" smtClean="0"/>
              <a:t>Jews allowed to return to Jerusalem.</a:t>
            </a:r>
            <a:endParaRPr lang="en-US" dirty="0"/>
          </a:p>
          <a:p>
            <a:r>
              <a:rPr lang="en-US" dirty="0" smtClean="0">
                <a:solidFill>
                  <a:srgbClr val="873624"/>
                </a:solidFill>
              </a:rPr>
              <a:t>Dome of the Rock shrine built on site of 2</a:t>
            </a:r>
            <a:r>
              <a:rPr lang="en-US" baseline="30000" dirty="0" smtClean="0">
                <a:solidFill>
                  <a:srgbClr val="873624"/>
                </a:solidFill>
              </a:rPr>
              <a:t>nd</a:t>
            </a:r>
            <a:r>
              <a:rPr lang="en-US" dirty="0" smtClean="0">
                <a:solidFill>
                  <a:srgbClr val="873624"/>
                </a:solidFill>
              </a:rPr>
              <a:t> Temple.</a:t>
            </a:r>
          </a:p>
        </p:txBody>
      </p:sp>
      <p:cxnSp>
        <p:nvCxnSpPr>
          <p:cNvPr id="30" name="Straight Connector 29"/>
          <p:cNvCxnSpPr/>
          <p:nvPr/>
        </p:nvCxnSpPr>
        <p:spPr>
          <a:xfrm>
            <a:off x="4849978" y="3166220"/>
            <a:ext cx="0" cy="334642"/>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700800" y="2721716"/>
            <a:ext cx="497749" cy="461665"/>
          </a:xfrm>
          <a:prstGeom prst="rect">
            <a:avLst/>
          </a:prstGeom>
          <a:noFill/>
        </p:spPr>
        <p:txBody>
          <a:bodyPr wrap="square" rtlCol="0">
            <a:spAutoFit/>
          </a:bodyPr>
          <a:lstStyle/>
          <a:p>
            <a:r>
              <a:rPr lang="en-US" sz="2400" b="1" dirty="0" smtClean="0">
                <a:solidFill>
                  <a:schemeClr val="accent1"/>
                </a:solidFill>
              </a:rPr>
              <a:t>0</a:t>
            </a:r>
            <a:endParaRPr lang="en-US" sz="2400" b="1" dirty="0">
              <a:solidFill>
                <a:schemeClr val="accent1"/>
              </a:solidFill>
            </a:endParaRPr>
          </a:p>
        </p:txBody>
      </p:sp>
    </p:spTree>
    <p:extLst>
      <p:ext uri="{BB962C8B-B14F-4D97-AF65-F5344CB8AC3E}">
        <p14:creationId xmlns:p14="http://schemas.microsoft.com/office/powerpoint/2010/main" val="1598711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23129" y="3483701"/>
            <a:ext cx="8633378" cy="171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7436249" y="3483701"/>
            <a:ext cx="0" cy="1356372"/>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921963" y="4340725"/>
            <a:ext cx="2765211" cy="17543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rPr>
              <a:t>1948 C.E.</a:t>
            </a:r>
          </a:p>
          <a:p>
            <a:r>
              <a:rPr lang="en-US" dirty="0" smtClean="0">
                <a:solidFill>
                  <a:srgbClr val="000000"/>
                </a:solidFill>
              </a:rPr>
              <a:t>Israel is established (a primarily Jewish country). Many Muslim Palestinians are expelled from country.</a:t>
            </a:r>
          </a:p>
        </p:txBody>
      </p:sp>
      <p:cxnSp>
        <p:nvCxnSpPr>
          <p:cNvPr id="6" name="Straight Connector 5"/>
          <p:cNvCxnSpPr/>
          <p:nvPr/>
        </p:nvCxnSpPr>
        <p:spPr>
          <a:xfrm>
            <a:off x="1288702" y="2936019"/>
            <a:ext cx="0" cy="1129686"/>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39827" y="2442717"/>
            <a:ext cx="497749" cy="461665"/>
          </a:xfrm>
          <a:prstGeom prst="rect">
            <a:avLst/>
          </a:prstGeom>
          <a:noFill/>
        </p:spPr>
        <p:txBody>
          <a:bodyPr wrap="square" rtlCol="0">
            <a:spAutoFit/>
          </a:bodyPr>
          <a:lstStyle/>
          <a:p>
            <a:r>
              <a:rPr lang="en-US" sz="2400" b="1" dirty="0" smtClean="0">
                <a:solidFill>
                  <a:schemeClr val="accent1"/>
                </a:solidFill>
              </a:rPr>
              <a:t>0</a:t>
            </a:r>
            <a:endParaRPr lang="en-US" sz="2400" b="1" dirty="0">
              <a:solidFill>
                <a:schemeClr val="accent1"/>
              </a:solidFill>
            </a:endParaRPr>
          </a:p>
        </p:txBody>
      </p:sp>
      <p:cxnSp>
        <p:nvCxnSpPr>
          <p:cNvPr id="9" name="Straight Connector 8"/>
          <p:cNvCxnSpPr/>
          <p:nvPr/>
        </p:nvCxnSpPr>
        <p:spPr>
          <a:xfrm>
            <a:off x="2396069" y="1616828"/>
            <a:ext cx="0" cy="1866873"/>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079185" y="319059"/>
            <a:ext cx="2765211"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rPr>
              <a:t>1009 C.E.</a:t>
            </a:r>
          </a:p>
          <a:p>
            <a:r>
              <a:rPr lang="en-US" dirty="0" smtClean="0">
                <a:solidFill>
                  <a:srgbClr val="000000"/>
                </a:solidFill>
              </a:rPr>
              <a:t>Arab leader Caliph al-Hakim destroys the structure built by Constantine.</a:t>
            </a:r>
          </a:p>
        </p:txBody>
      </p:sp>
      <p:cxnSp>
        <p:nvCxnSpPr>
          <p:cNvPr id="11" name="Straight Connector 10"/>
          <p:cNvCxnSpPr/>
          <p:nvPr/>
        </p:nvCxnSpPr>
        <p:spPr>
          <a:xfrm>
            <a:off x="2978271" y="3483701"/>
            <a:ext cx="0" cy="587121"/>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660974" y="4070822"/>
            <a:ext cx="2765211"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rPr>
              <a:t>1099 C.E.</a:t>
            </a:r>
          </a:p>
          <a:p>
            <a:r>
              <a:rPr lang="en-US" dirty="0" smtClean="0">
                <a:solidFill>
                  <a:srgbClr val="000000"/>
                </a:solidFill>
              </a:rPr>
              <a:t>Christian crusaders conquer Jerusalem (taking it from Muslim powers), </a:t>
            </a:r>
          </a:p>
        </p:txBody>
      </p:sp>
      <p:cxnSp>
        <p:nvCxnSpPr>
          <p:cNvPr id="14" name="Straight Connector 13"/>
          <p:cNvCxnSpPr/>
          <p:nvPr/>
        </p:nvCxnSpPr>
        <p:spPr>
          <a:xfrm>
            <a:off x="5501338" y="2723106"/>
            <a:ext cx="0" cy="760595"/>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282819" y="1245778"/>
            <a:ext cx="2765211" cy="17543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rPr>
              <a:t>1244 C.E.</a:t>
            </a:r>
          </a:p>
          <a:p>
            <a:r>
              <a:rPr lang="en-US" dirty="0" smtClean="0">
                <a:solidFill>
                  <a:srgbClr val="000000"/>
                </a:solidFill>
              </a:rPr>
              <a:t>Jerusalem is once again under Muslim control, Christians retain control of the Church of Holy </a:t>
            </a:r>
            <a:r>
              <a:rPr lang="en-US" dirty="0" err="1" smtClean="0">
                <a:solidFill>
                  <a:srgbClr val="000000"/>
                </a:solidFill>
              </a:rPr>
              <a:t>Sepulchre</a:t>
            </a:r>
            <a:r>
              <a:rPr lang="en-US" dirty="0" smtClean="0">
                <a:solidFill>
                  <a:srgbClr val="000000"/>
                </a:solidFill>
              </a:rPr>
              <a:t>.</a:t>
            </a:r>
          </a:p>
        </p:txBody>
      </p:sp>
    </p:spTree>
    <p:extLst>
      <p:ext uri="{BB962C8B-B14F-4D97-AF65-F5344CB8AC3E}">
        <p14:creationId xmlns:p14="http://schemas.microsoft.com/office/powerpoint/2010/main" val="3308006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184894"/>
          </a:xfrm>
        </p:spPr>
        <p:txBody>
          <a:bodyPr>
            <a:normAutofit lnSpcReduction="10000"/>
          </a:bodyPr>
          <a:lstStyle/>
          <a:p>
            <a:pPr marL="0" indent="0">
              <a:buNone/>
            </a:pPr>
            <a:r>
              <a:rPr lang="en-US" b="1" dirty="0" smtClean="0">
                <a:solidFill>
                  <a:schemeClr val="accent5"/>
                </a:solidFill>
              </a:rPr>
              <a:t>Tips for studying and analyzing documents:</a:t>
            </a:r>
          </a:p>
          <a:p>
            <a:r>
              <a:rPr lang="en-US" dirty="0" smtClean="0"/>
              <a:t>Start by studying the document to see if it is a PRIMARY document or a SECONDARY document.</a:t>
            </a:r>
          </a:p>
          <a:p>
            <a:r>
              <a:rPr lang="en-US" dirty="0" smtClean="0"/>
              <a:t>Establish a context for each document: WHEN, WHERE &amp; WHO the document is about.</a:t>
            </a:r>
          </a:p>
          <a:p>
            <a:r>
              <a:rPr lang="en-US" dirty="0" smtClean="0"/>
              <a:t>Determine the AUTHOR or creator of each document.</a:t>
            </a:r>
          </a:p>
          <a:p>
            <a:r>
              <a:rPr lang="en-US" dirty="0" smtClean="0"/>
              <a:t>Determine the INTENDED AUDIENCE for each document.</a:t>
            </a:r>
          </a:p>
          <a:p>
            <a:r>
              <a:rPr lang="en-US" dirty="0" smtClean="0"/>
              <a:t>Decide if AUTHOR or AUDIENCE could create a bias in the document.</a:t>
            </a:r>
          </a:p>
        </p:txBody>
      </p:sp>
      <p:sp>
        <p:nvSpPr>
          <p:cNvPr id="3" name="Title 2"/>
          <p:cNvSpPr>
            <a:spLocks noGrp="1"/>
          </p:cNvSpPr>
          <p:nvPr>
            <p:ph type="title"/>
          </p:nvPr>
        </p:nvSpPr>
        <p:spPr>
          <a:xfrm>
            <a:off x="699247" y="339219"/>
            <a:ext cx="7756263" cy="1054250"/>
          </a:xfrm>
        </p:spPr>
        <p:txBody>
          <a:bodyPr/>
          <a:lstStyle/>
          <a:p>
            <a:r>
              <a:rPr lang="en-US" sz="4400" dirty="0" smtClean="0"/>
              <a:t>Document Questions</a:t>
            </a:r>
            <a:endParaRPr lang="en-US" sz="4400" dirty="0"/>
          </a:p>
        </p:txBody>
      </p:sp>
      <p:sp>
        <p:nvSpPr>
          <p:cNvPr id="4" name="TextBox 3"/>
          <p:cNvSpPr txBox="1"/>
          <p:nvPr/>
        </p:nvSpPr>
        <p:spPr>
          <a:xfrm>
            <a:off x="4519425" y="1814504"/>
            <a:ext cx="184666" cy="369332"/>
          </a:xfrm>
          <a:prstGeom prst="rect">
            <a:avLst/>
          </a:prstGeom>
          <a:noFill/>
        </p:spPr>
        <p:txBody>
          <a:bodyPr wrap="none" rtlCol="0">
            <a:spAutoFit/>
          </a:bodyPr>
          <a:lstStyle/>
          <a:p>
            <a:endParaRPr lang="en-US" dirty="0"/>
          </a:p>
        </p:txBody>
      </p:sp>
      <p:sp>
        <p:nvSpPr>
          <p:cNvPr id="5" name="TextBox 4"/>
          <p:cNvSpPr txBox="1"/>
          <p:nvPr/>
        </p:nvSpPr>
        <p:spPr>
          <a:xfrm>
            <a:off x="5212183" y="196296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52209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88490" y="23283"/>
            <a:ext cx="8187400" cy="869950"/>
          </a:xfrm>
        </p:spPr>
        <p:txBody>
          <a:bodyPr/>
          <a:lstStyle/>
          <a:p>
            <a:r>
              <a:rPr lang="en-US" sz="3600" dirty="0" smtClean="0"/>
              <a:t>Document 8: Map of the Old City</a:t>
            </a:r>
            <a:endParaRPr lang="en-US" sz="3600" dirty="0"/>
          </a:p>
        </p:txBody>
      </p:sp>
      <p:pic>
        <p:nvPicPr>
          <p:cNvPr id="4" name="Picture 3" descr="Map_jerusalem_oldc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68" y="960369"/>
            <a:ext cx="5671862" cy="5501705"/>
          </a:xfrm>
          <a:prstGeom prst="rect">
            <a:avLst/>
          </a:prstGeom>
        </p:spPr>
      </p:pic>
      <p:sp>
        <p:nvSpPr>
          <p:cNvPr id="5" name="TextBox 4"/>
          <p:cNvSpPr txBox="1"/>
          <p:nvPr/>
        </p:nvSpPr>
        <p:spPr>
          <a:xfrm>
            <a:off x="6434668" y="2413000"/>
            <a:ext cx="2441222" cy="646331"/>
          </a:xfrm>
          <a:prstGeom prst="rect">
            <a:avLst/>
          </a:prstGeom>
          <a:noFill/>
        </p:spPr>
        <p:txBody>
          <a:bodyPr wrap="square" rtlCol="0">
            <a:spAutoFit/>
          </a:bodyPr>
          <a:lstStyle/>
          <a:p>
            <a:pPr algn="ctr"/>
            <a:r>
              <a:rPr lang="en-US" dirty="0"/>
              <a:t>From: </a:t>
            </a:r>
            <a:endParaRPr lang="en-US" dirty="0" smtClean="0"/>
          </a:p>
          <a:p>
            <a:r>
              <a:rPr lang="en-US" dirty="0" smtClean="0"/>
              <a:t>http</a:t>
            </a:r>
            <a:r>
              <a:rPr lang="en-US" dirty="0"/>
              <a:t>://</a:t>
            </a:r>
            <a:r>
              <a:rPr lang="en-US" dirty="0" err="1" smtClean="0"/>
              <a:t>wikitravel.org</a:t>
            </a:r>
            <a:endParaRPr lang="en-US" dirty="0"/>
          </a:p>
        </p:txBody>
      </p:sp>
      <p:sp>
        <p:nvSpPr>
          <p:cNvPr id="11" name="Rectangle 10"/>
          <p:cNvSpPr/>
          <p:nvPr/>
        </p:nvSpPr>
        <p:spPr>
          <a:xfrm>
            <a:off x="5707320" y="5394446"/>
            <a:ext cx="1454695"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Key</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34961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028" y="115468"/>
            <a:ext cx="7756263" cy="1220667"/>
          </a:xfrm>
        </p:spPr>
        <p:txBody>
          <a:bodyPr/>
          <a:lstStyle/>
          <a:p>
            <a:r>
              <a:rPr lang="en-US" dirty="0" smtClean="0"/>
              <a:t>Document Set 1: Maps</a:t>
            </a:r>
            <a:br>
              <a:rPr lang="en-US" dirty="0" smtClean="0"/>
            </a:br>
            <a:r>
              <a:rPr lang="en-US" sz="1200" dirty="0" smtClean="0"/>
              <a:t> </a:t>
            </a:r>
            <a:r>
              <a:rPr lang="en-US" sz="1800" dirty="0" smtClean="0">
                <a:solidFill>
                  <a:schemeClr val="accent5"/>
                </a:solidFill>
              </a:rPr>
              <a:t/>
            </a:r>
            <a:br>
              <a:rPr lang="en-US" sz="1800" dirty="0" smtClean="0">
                <a:solidFill>
                  <a:schemeClr val="accent5"/>
                </a:solidFill>
              </a:rPr>
            </a:br>
            <a:r>
              <a:rPr lang="en-US" sz="1800" dirty="0" smtClean="0">
                <a:solidFill>
                  <a:schemeClr val="accent5"/>
                </a:solidFill>
              </a:rPr>
              <a:t>The Temple Mount is located in Jerusalem, Israel.</a:t>
            </a:r>
            <a:endParaRPr lang="en-US" sz="1800" dirty="0">
              <a:solidFill>
                <a:schemeClr val="accent5"/>
              </a:solidFill>
            </a:endParaRPr>
          </a:p>
        </p:txBody>
      </p:sp>
      <p:pic>
        <p:nvPicPr>
          <p:cNvPr id="6" name="Content Placeholder 5"/>
          <p:cNvPicPr>
            <a:picLocks noGrp="1" noChangeAspect="1"/>
          </p:cNvPicPr>
          <p:nvPr>
            <p:ph sz="quarter" idx="13"/>
          </p:nvPr>
        </p:nvPicPr>
        <p:blipFill rotWithShape="1">
          <a:blip r:embed="rId2"/>
          <a:srcRect l="9172" r="27073"/>
          <a:stretch/>
        </p:blipFill>
        <p:spPr>
          <a:xfrm>
            <a:off x="708028" y="2239963"/>
            <a:ext cx="4617055" cy="3876675"/>
          </a:xfrm>
        </p:spPr>
      </p:pic>
      <p:pic>
        <p:nvPicPr>
          <p:cNvPr id="7" name="Content Placeholder 6"/>
          <p:cNvPicPr>
            <a:picLocks noGrp="1" noChangeAspect="1"/>
          </p:cNvPicPr>
          <p:nvPr>
            <p:ph sz="quarter" idx="14"/>
          </p:nvPr>
        </p:nvPicPr>
        <p:blipFill>
          <a:blip r:embed="rId3"/>
          <a:srcRect l="18038" r="18038"/>
          <a:stretch>
            <a:fillRect/>
          </a:stretch>
        </p:blipFill>
        <p:spPr>
          <a:xfrm>
            <a:off x="5986204" y="2239963"/>
            <a:ext cx="2478087" cy="3876675"/>
          </a:xfrm>
        </p:spPr>
      </p:pic>
    </p:spTree>
    <p:extLst>
      <p:ext uri="{BB962C8B-B14F-4D97-AF65-F5344CB8AC3E}">
        <p14:creationId xmlns:p14="http://schemas.microsoft.com/office/powerpoint/2010/main" val="418615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Religions in the Middle East / Southwest Asia</a:t>
            </a:r>
            <a:endParaRPr lang="en-US" sz="4400" dirty="0"/>
          </a:p>
        </p:txBody>
      </p:sp>
      <p:pic>
        <p:nvPicPr>
          <p:cNvPr id="5" name="Content Placeholder 4"/>
          <p:cNvPicPr>
            <a:picLocks noGrp="1" noChangeAspect="1"/>
          </p:cNvPicPr>
          <p:nvPr>
            <p:ph sz="quarter" idx="13"/>
          </p:nvPr>
        </p:nvPicPr>
        <p:blipFill rotWithShape="1">
          <a:blip r:embed="rId2"/>
          <a:srcRect l="45299" t="30289" r="39366" b="49830"/>
          <a:stretch/>
        </p:blipFill>
        <p:spPr>
          <a:xfrm>
            <a:off x="688490" y="2701747"/>
            <a:ext cx="5215848" cy="3441923"/>
          </a:xfrm>
        </p:spPr>
      </p:pic>
      <p:pic>
        <p:nvPicPr>
          <p:cNvPr id="6" name="Picture 5"/>
          <p:cNvPicPr>
            <a:picLocks noChangeAspect="1"/>
          </p:cNvPicPr>
          <p:nvPr/>
        </p:nvPicPr>
        <p:blipFill rotWithShape="1">
          <a:blip r:embed="rId2"/>
          <a:srcRect t="58269" r="83839"/>
          <a:stretch/>
        </p:blipFill>
        <p:spPr>
          <a:xfrm>
            <a:off x="6299105" y="2701747"/>
            <a:ext cx="2618809" cy="3441923"/>
          </a:xfrm>
          <a:prstGeom prst="rect">
            <a:avLst/>
          </a:prstGeom>
        </p:spPr>
      </p:pic>
      <p:sp>
        <p:nvSpPr>
          <p:cNvPr id="3" name="TextBox 2"/>
          <p:cNvSpPr txBox="1"/>
          <p:nvPr/>
        </p:nvSpPr>
        <p:spPr>
          <a:xfrm>
            <a:off x="1874296" y="3977910"/>
            <a:ext cx="775229" cy="369332"/>
          </a:xfrm>
          <a:prstGeom prst="rect">
            <a:avLst/>
          </a:prstGeom>
          <a:noFill/>
        </p:spPr>
        <p:txBody>
          <a:bodyPr wrap="square" rtlCol="0">
            <a:spAutoFit/>
          </a:bodyPr>
          <a:lstStyle/>
          <a:p>
            <a:r>
              <a:rPr lang="en-US" dirty="0" smtClean="0"/>
              <a:t>Israel</a:t>
            </a:r>
            <a:endParaRPr lang="en-US" dirty="0"/>
          </a:p>
        </p:txBody>
      </p:sp>
      <p:cxnSp>
        <p:nvCxnSpPr>
          <p:cNvPr id="8" name="Straight Connector 7"/>
          <p:cNvCxnSpPr/>
          <p:nvPr/>
        </p:nvCxnSpPr>
        <p:spPr>
          <a:xfrm>
            <a:off x="2564858" y="4175383"/>
            <a:ext cx="280402" cy="201162"/>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405553" y="4783453"/>
            <a:ext cx="876161" cy="646331"/>
          </a:xfrm>
          <a:prstGeom prst="rect">
            <a:avLst/>
          </a:prstGeom>
          <a:noFill/>
        </p:spPr>
        <p:txBody>
          <a:bodyPr wrap="square" rtlCol="0">
            <a:spAutoFit/>
          </a:bodyPr>
          <a:lstStyle/>
          <a:p>
            <a:r>
              <a:rPr lang="en-US" dirty="0" smtClean="0"/>
              <a:t>Saudi </a:t>
            </a:r>
          </a:p>
          <a:p>
            <a:r>
              <a:rPr lang="en-US" dirty="0" smtClean="0"/>
              <a:t>Arabia</a:t>
            </a:r>
            <a:endParaRPr lang="en-US" dirty="0"/>
          </a:p>
        </p:txBody>
      </p:sp>
      <p:sp>
        <p:nvSpPr>
          <p:cNvPr id="11" name="TextBox 10"/>
          <p:cNvSpPr txBox="1"/>
          <p:nvPr/>
        </p:nvSpPr>
        <p:spPr>
          <a:xfrm>
            <a:off x="2845260" y="4208742"/>
            <a:ext cx="694733" cy="276999"/>
          </a:xfrm>
          <a:prstGeom prst="rect">
            <a:avLst/>
          </a:prstGeom>
          <a:noFill/>
        </p:spPr>
        <p:txBody>
          <a:bodyPr wrap="square" rtlCol="0">
            <a:spAutoFit/>
          </a:bodyPr>
          <a:lstStyle/>
          <a:p>
            <a:r>
              <a:rPr lang="en-US" sz="1200" dirty="0" smtClean="0"/>
              <a:t>Jordan</a:t>
            </a:r>
            <a:endParaRPr lang="en-US" sz="1200" dirty="0"/>
          </a:p>
        </p:txBody>
      </p:sp>
      <p:sp>
        <p:nvSpPr>
          <p:cNvPr id="12" name="TextBox 11"/>
          <p:cNvSpPr txBox="1"/>
          <p:nvPr/>
        </p:nvSpPr>
        <p:spPr>
          <a:xfrm>
            <a:off x="1991078" y="4783453"/>
            <a:ext cx="812945" cy="369332"/>
          </a:xfrm>
          <a:prstGeom prst="rect">
            <a:avLst/>
          </a:prstGeom>
          <a:noFill/>
        </p:spPr>
        <p:txBody>
          <a:bodyPr wrap="square" rtlCol="0">
            <a:spAutoFit/>
          </a:bodyPr>
          <a:lstStyle/>
          <a:p>
            <a:r>
              <a:rPr lang="en-US" dirty="0" smtClean="0"/>
              <a:t>Egypt</a:t>
            </a:r>
            <a:endParaRPr lang="en-US" dirty="0"/>
          </a:p>
        </p:txBody>
      </p:sp>
      <p:sp>
        <p:nvSpPr>
          <p:cNvPr id="13" name="TextBox 12"/>
          <p:cNvSpPr txBox="1"/>
          <p:nvPr/>
        </p:nvSpPr>
        <p:spPr>
          <a:xfrm>
            <a:off x="2957463" y="3839410"/>
            <a:ext cx="694733" cy="276999"/>
          </a:xfrm>
          <a:prstGeom prst="rect">
            <a:avLst/>
          </a:prstGeom>
          <a:noFill/>
        </p:spPr>
        <p:txBody>
          <a:bodyPr wrap="square" rtlCol="0">
            <a:spAutoFit/>
          </a:bodyPr>
          <a:lstStyle/>
          <a:p>
            <a:r>
              <a:rPr lang="en-US" sz="1200" dirty="0" smtClean="0"/>
              <a:t>Syria</a:t>
            </a:r>
            <a:endParaRPr lang="en-US" sz="1200" dirty="0"/>
          </a:p>
        </p:txBody>
      </p:sp>
      <p:sp>
        <p:nvSpPr>
          <p:cNvPr id="14" name="TextBox 13"/>
          <p:cNvSpPr txBox="1"/>
          <p:nvPr/>
        </p:nvSpPr>
        <p:spPr>
          <a:xfrm>
            <a:off x="3405553" y="3977910"/>
            <a:ext cx="614904" cy="369332"/>
          </a:xfrm>
          <a:prstGeom prst="rect">
            <a:avLst/>
          </a:prstGeom>
          <a:noFill/>
        </p:spPr>
        <p:txBody>
          <a:bodyPr wrap="square" rtlCol="0">
            <a:spAutoFit/>
          </a:bodyPr>
          <a:lstStyle/>
          <a:p>
            <a:r>
              <a:rPr lang="en-US" dirty="0" smtClean="0"/>
              <a:t>Iraq</a:t>
            </a:r>
            <a:endParaRPr lang="en-US" dirty="0"/>
          </a:p>
        </p:txBody>
      </p:sp>
      <p:sp>
        <p:nvSpPr>
          <p:cNvPr id="15" name="TextBox 14"/>
          <p:cNvSpPr txBox="1"/>
          <p:nvPr/>
        </p:nvSpPr>
        <p:spPr>
          <a:xfrm>
            <a:off x="4342190" y="3931743"/>
            <a:ext cx="876161" cy="369332"/>
          </a:xfrm>
          <a:prstGeom prst="rect">
            <a:avLst/>
          </a:prstGeom>
          <a:noFill/>
        </p:spPr>
        <p:txBody>
          <a:bodyPr wrap="square" rtlCol="0">
            <a:spAutoFit/>
          </a:bodyPr>
          <a:lstStyle/>
          <a:p>
            <a:r>
              <a:rPr lang="en-US" dirty="0" smtClean="0"/>
              <a:t>Iran</a:t>
            </a:r>
            <a:endParaRPr lang="en-US" dirty="0"/>
          </a:p>
        </p:txBody>
      </p:sp>
      <p:sp>
        <p:nvSpPr>
          <p:cNvPr id="16" name="TextBox 15"/>
          <p:cNvSpPr txBox="1"/>
          <p:nvPr/>
        </p:nvSpPr>
        <p:spPr>
          <a:xfrm>
            <a:off x="2407179" y="3297952"/>
            <a:ext cx="998374" cy="369332"/>
          </a:xfrm>
          <a:prstGeom prst="rect">
            <a:avLst/>
          </a:prstGeom>
          <a:noFill/>
        </p:spPr>
        <p:txBody>
          <a:bodyPr wrap="square" rtlCol="0">
            <a:spAutoFit/>
          </a:bodyPr>
          <a:lstStyle/>
          <a:p>
            <a:r>
              <a:rPr lang="en-US" dirty="0" smtClean="0"/>
              <a:t>Turkey</a:t>
            </a:r>
            <a:endParaRPr lang="en-US" dirty="0"/>
          </a:p>
        </p:txBody>
      </p:sp>
    </p:spTree>
    <p:extLst>
      <p:ext uri="{BB962C8B-B14F-4D97-AF65-F5344CB8AC3E}">
        <p14:creationId xmlns:p14="http://schemas.microsoft.com/office/powerpoint/2010/main" val="561301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8831" b="8831"/>
          <a:stretch>
            <a:fillRect/>
          </a:stretch>
        </p:blipFill>
        <p:spPr>
          <a:xfrm>
            <a:off x="699248" y="2248347"/>
            <a:ext cx="7745505" cy="3877815"/>
          </a:xfrm>
        </p:spPr>
      </p:pic>
      <p:sp>
        <p:nvSpPr>
          <p:cNvPr id="3" name="Title 2"/>
          <p:cNvSpPr>
            <a:spLocks noGrp="1"/>
          </p:cNvSpPr>
          <p:nvPr>
            <p:ph type="title"/>
          </p:nvPr>
        </p:nvSpPr>
        <p:spPr>
          <a:xfrm>
            <a:off x="699248" y="372601"/>
            <a:ext cx="7756263" cy="1054250"/>
          </a:xfrm>
        </p:spPr>
        <p:txBody>
          <a:bodyPr/>
          <a:lstStyle/>
          <a:p>
            <a:r>
              <a:rPr lang="en-US" dirty="0" smtClean="0"/>
              <a:t>Document 2:</a:t>
            </a:r>
            <a:br>
              <a:rPr lang="en-US" dirty="0" smtClean="0"/>
            </a:br>
            <a:r>
              <a:rPr lang="en-US" dirty="0" smtClean="0"/>
              <a:t>Dome of the Rock</a:t>
            </a:r>
            <a:endParaRPr lang="en-US" dirty="0"/>
          </a:p>
        </p:txBody>
      </p:sp>
    </p:spTree>
    <p:extLst>
      <p:ext uri="{BB962C8B-B14F-4D97-AF65-F5344CB8AC3E}">
        <p14:creationId xmlns:p14="http://schemas.microsoft.com/office/powerpoint/2010/main" val="3490807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a:t>Dome of the Rock is a 7th-century edifice </a:t>
            </a:r>
            <a:r>
              <a:rPr lang="en-US" i="1" dirty="0" smtClean="0"/>
              <a:t>(shrine) </a:t>
            </a:r>
            <a:r>
              <a:rPr lang="en-US" dirty="0" smtClean="0"/>
              <a:t>located </a:t>
            </a:r>
            <a:r>
              <a:rPr lang="en-US" dirty="0"/>
              <a:t>in </a:t>
            </a:r>
            <a:r>
              <a:rPr lang="en-US" dirty="0" smtClean="0"/>
              <a:t>Jerusalem. It </a:t>
            </a:r>
            <a:r>
              <a:rPr lang="en-US" dirty="0"/>
              <a:t>enshrines the rock from which </a:t>
            </a:r>
            <a:r>
              <a:rPr lang="en-US" dirty="0" smtClean="0"/>
              <a:t>Muhammad </a:t>
            </a:r>
            <a:r>
              <a:rPr lang="en-US" dirty="0"/>
              <a:t>is said to have ascended to </a:t>
            </a:r>
            <a:r>
              <a:rPr lang="en-US" dirty="0" smtClean="0"/>
              <a:t>heaven.  Sometimes </a:t>
            </a:r>
            <a:r>
              <a:rPr lang="en-US" dirty="0"/>
              <a:t>erroneously called the Mosque of Umar, from a tradition that it was built by Caliph Umar I, the Dome of the Rock was actually built by Caliph </a:t>
            </a:r>
            <a:r>
              <a:rPr lang="en-US" i="1" dirty="0" smtClean="0"/>
              <a:t>(leader) </a:t>
            </a:r>
            <a:r>
              <a:rPr lang="en-US" dirty="0" err="1" smtClean="0"/>
              <a:t>Abd</a:t>
            </a:r>
            <a:r>
              <a:rPr lang="en-US" dirty="0" smtClean="0"/>
              <a:t> </a:t>
            </a:r>
            <a:r>
              <a:rPr lang="en-US" dirty="0"/>
              <a:t>al-Malik between 687 and 691</a:t>
            </a:r>
            <a:r>
              <a:rPr lang="en-US" dirty="0" smtClean="0"/>
              <a:t>.”</a:t>
            </a:r>
          </a:p>
          <a:p>
            <a:endParaRPr lang="en-US" dirty="0"/>
          </a:p>
          <a:p>
            <a:r>
              <a:rPr lang="en-US" dirty="0" smtClean="0"/>
              <a:t>From </a:t>
            </a:r>
            <a:r>
              <a:rPr lang="en-US" dirty="0" err="1" smtClean="0"/>
              <a:t>domeoftherock.net</a:t>
            </a:r>
            <a:endParaRPr lang="en-US" dirty="0" smtClean="0"/>
          </a:p>
          <a:p>
            <a:endParaRPr lang="en-US" dirty="0"/>
          </a:p>
          <a:p>
            <a:endParaRPr lang="en-US" dirty="0"/>
          </a:p>
        </p:txBody>
      </p:sp>
      <p:sp>
        <p:nvSpPr>
          <p:cNvPr id="3" name="Title 2"/>
          <p:cNvSpPr>
            <a:spLocks noGrp="1"/>
          </p:cNvSpPr>
          <p:nvPr>
            <p:ph type="title"/>
          </p:nvPr>
        </p:nvSpPr>
        <p:spPr>
          <a:xfrm>
            <a:off x="702601" y="273822"/>
            <a:ext cx="7756263" cy="1054250"/>
          </a:xfrm>
        </p:spPr>
        <p:txBody>
          <a:bodyPr/>
          <a:lstStyle/>
          <a:p>
            <a:r>
              <a:rPr lang="en-US" dirty="0" smtClean="0"/>
              <a:t>Document 3:</a:t>
            </a:r>
            <a:br>
              <a:rPr lang="en-US" dirty="0" smtClean="0"/>
            </a:br>
            <a:r>
              <a:rPr lang="en-US" sz="4400" dirty="0" smtClean="0"/>
              <a:t>Dome of the Rock Background</a:t>
            </a:r>
            <a:endParaRPr lang="en-US" sz="4400" dirty="0"/>
          </a:p>
        </p:txBody>
      </p:sp>
    </p:spTree>
    <p:extLst>
      <p:ext uri="{BB962C8B-B14F-4D97-AF65-F5344CB8AC3E}">
        <p14:creationId xmlns:p14="http://schemas.microsoft.com/office/powerpoint/2010/main" val="2262279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111" y="2248347"/>
            <a:ext cx="8537222" cy="4355653"/>
          </a:xfrm>
        </p:spPr>
        <p:txBody>
          <a:bodyPr>
            <a:normAutofit fontScale="70000" lnSpcReduction="20000"/>
          </a:bodyPr>
          <a:lstStyle/>
          <a:p>
            <a:pPr>
              <a:lnSpc>
                <a:spcPct val="170000"/>
              </a:lnSpc>
            </a:pPr>
            <a:r>
              <a:rPr lang="en-US" sz="2600" dirty="0" smtClean="0"/>
              <a:t>“The </a:t>
            </a:r>
            <a:r>
              <a:rPr lang="en-US" sz="2600" dirty="0"/>
              <a:t>Dome of the Rock is located on a rocky outcrop known as Mount </a:t>
            </a:r>
            <a:r>
              <a:rPr lang="en-US" sz="2600" dirty="0" err="1"/>
              <a:t>Moriah</a:t>
            </a:r>
            <a:r>
              <a:rPr lang="en-US" sz="2600" dirty="0"/>
              <a:t>, where, according to Jewish belief, Abraham offered his son Isaac as a sacrifice. The inscriptions inside the building glorify Islam as the final true revelation and culmination of the faiths of Judaism and Christianity. The building is actually not a mosque but a ciborium, erected over a sacred </a:t>
            </a:r>
            <a:r>
              <a:rPr lang="en-US" sz="2600" dirty="0" smtClean="0"/>
              <a:t>site.  According </a:t>
            </a:r>
            <a:r>
              <a:rPr lang="en-US" sz="2600" dirty="0"/>
              <a:t>to later Islamic tradition, the Rock (al-</a:t>
            </a:r>
            <a:r>
              <a:rPr lang="en-US" sz="2600" dirty="0" err="1"/>
              <a:t>Sakhra</a:t>
            </a:r>
            <a:r>
              <a:rPr lang="en-US" sz="2600" dirty="0"/>
              <a:t>) in the midst of the building was the spot from which Mohammed ascended to heaven after his miraculous night journey from Mecca to Jerusalem on the winged steed al-</a:t>
            </a:r>
            <a:r>
              <a:rPr lang="en-US" sz="2600" dirty="0" err="1"/>
              <a:t>Buraq</a:t>
            </a:r>
            <a:r>
              <a:rPr lang="en-US" sz="2600" dirty="0" smtClean="0"/>
              <a:t>.”</a:t>
            </a:r>
          </a:p>
          <a:p>
            <a:pPr>
              <a:lnSpc>
                <a:spcPct val="170000"/>
              </a:lnSpc>
            </a:pPr>
            <a:endParaRPr lang="en-US" dirty="0"/>
          </a:p>
          <a:p>
            <a:r>
              <a:rPr lang="en-US" dirty="0" smtClean="0"/>
              <a:t>From </a:t>
            </a:r>
            <a:r>
              <a:rPr lang="en-US" dirty="0" err="1" smtClean="0"/>
              <a:t>domeoftherock.net</a:t>
            </a:r>
            <a:endParaRPr lang="en-US" dirty="0"/>
          </a:p>
        </p:txBody>
      </p:sp>
      <p:sp>
        <p:nvSpPr>
          <p:cNvPr id="3" name="Title 2"/>
          <p:cNvSpPr>
            <a:spLocks noGrp="1"/>
          </p:cNvSpPr>
          <p:nvPr>
            <p:ph type="title"/>
          </p:nvPr>
        </p:nvSpPr>
        <p:spPr>
          <a:xfrm>
            <a:off x="688490" y="429045"/>
            <a:ext cx="7756263" cy="1054250"/>
          </a:xfrm>
        </p:spPr>
        <p:txBody>
          <a:bodyPr/>
          <a:lstStyle/>
          <a:p>
            <a:r>
              <a:rPr lang="en-US" dirty="0" smtClean="0"/>
              <a:t>Dome of the Rock, continued</a:t>
            </a:r>
            <a:endParaRPr lang="en-US" dirty="0"/>
          </a:p>
        </p:txBody>
      </p:sp>
    </p:spTree>
    <p:extLst>
      <p:ext uri="{BB962C8B-B14F-4D97-AF65-F5344CB8AC3E}">
        <p14:creationId xmlns:p14="http://schemas.microsoft.com/office/powerpoint/2010/main" val="2925005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450028"/>
            <a:ext cx="7756263" cy="1054250"/>
          </a:xfrm>
        </p:spPr>
        <p:txBody>
          <a:bodyPr/>
          <a:lstStyle/>
          <a:p>
            <a:r>
              <a:rPr lang="en-US" sz="3600" dirty="0" smtClean="0"/>
              <a:t>Document 4: </a:t>
            </a:r>
            <a:br>
              <a:rPr lang="en-US" sz="3600" dirty="0" smtClean="0"/>
            </a:br>
            <a:r>
              <a:rPr lang="en-US" sz="3600" dirty="0" smtClean="0"/>
              <a:t>Story of Abraham’s Sacrifice</a:t>
            </a:r>
            <a:endParaRPr lang="en-US" sz="3600" dirty="0"/>
          </a:p>
        </p:txBody>
      </p:sp>
      <p:sp>
        <p:nvSpPr>
          <p:cNvPr id="5" name="TextBox 4"/>
          <p:cNvSpPr txBox="1"/>
          <p:nvPr/>
        </p:nvSpPr>
        <p:spPr>
          <a:xfrm>
            <a:off x="514914" y="2471197"/>
            <a:ext cx="8255774" cy="4154983"/>
          </a:xfrm>
          <a:prstGeom prst="rect">
            <a:avLst/>
          </a:prstGeom>
          <a:noFill/>
        </p:spPr>
        <p:txBody>
          <a:bodyPr wrap="square" rtlCol="0">
            <a:spAutoFit/>
          </a:bodyPr>
          <a:lstStyle/>
          <a:p>
            <a:r>
              <a:rPr lang="en-US" sz="2400" dirty="0" smtClean="0">
                <a:solidFill>
                  <a:schemeClr val="tx2"/>
                </a:solidFill>
              </a:rPr>
              <a:t>The story of Abraham is told in the the Jewish Pentateuch, the Christian Bible and the Islamic Qur’an, since Abraham is considered to be the ”father” or founder, of all three religions.</a:t>
            </a:r>
          </a:p>
          <a:p>
            <a:endParaRPr lang="en-US" sz="2400" dirty="0">
              <a:solidFill>
                <a:schemeClr val="tx2"/>
              </a:solidFill>
            </a:endParaRPr>
          </a:p>
          <a:p>
            <a:r>
              <a:rPr lang="en-US" sz="2400" dirty="0" smtClean="0">
                <a:solidFill>
                  <a:schemeClr val="tx2"/>
                </a:solidFill>
              </a:rPr>
              <a:t>The following story of Abraham’s sacrifice, is a central narrative in all three religions.</a:t>
            </a:r>
          </a:p>
          <a:p>
            <a:endParaRPr lang="en-US" sz="2400" dirty="0">
              <a:solidFill>
                <a:schemeClr val="tx2"/>
              </a:solidFill>
            </a:endParaRPr>
          </a:p>
          <a:p>
            <a:r>
              <a:rPr lang="en-US" sz="2400" dirty="0" smtClean="0">
                <a:solidFill>
                  <a:schemeClr val="tx2"/>
                </a:solidFill>
              </a:rPr>
              <a:t>Many Jewish followers and scholars believe that the sacrifice took place on Mount </a:t>
            </a:r>
            <a:r>
              <a:rPr lang="en-US" sz="2400" dirty="0" err="1" smtClean="0">
                <a:solidFill>
                  <a:schemeClr val="tx2"/>
                </a:solidFill>
              </a:rPr>
              <a:t>Moriah</a:t>
            </a:r>
            <a:r>
              <a:rPr lang="en-US" sz="2400" dirty="0" smtClean="0">
                <a:solidFill>
                  <a:schemeClr val="tx2"/>
                </a:solidFill>
              </a:rPr>
              <a:t>, the site of the modern day Dome of the Rock.</a:t>
            </a:r>
            <a:endParaRPr lang="en-US" sz="2400" dirty="0">
              <a:solidFill>
                <a:schemeClr val="tx2"/>
              </a:solidFill>
            </a:endParaRPr>
          </a:p>
        </p:txBody>
      </p:sp>
    </p:spTree>
    <p:extLst>
      <p:ext uri="{BB962C8B-B14F-4D97-AF65-F5344CB8AC3E}">
        <p14:creationId xmlns:p14="http://schemas.microsoft.com/office/powerpoint/2010/main" val="1181729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911946"/>
            <a:ext cx="9144000" cy="6186310"/>
          </a:xfrm>
          <a:prstGeom prst="rect">
            <a:avLst/>
          </a:prstGeom>
        </p:spPr>
        <p:txBody>
          <a:bodyPr wrap="square">
            <a:spAutoFit/>
          </a:bodyPr>
          <a:lstStyle/>
          <a:p>
            <a:r>
              <a:rPr lang="en-US" b="1" dirty="0"/>
              <a:t>Genesis </a:t>
            </a:r>
            <a:r>
              <a:rPr lang="en-US" b="1" dirty="0" smtClean="0"/>
              <a:t>22, New </a:t>
            </a:r>
            <a:r>
              <a:rPr lang="en-US" b="1" dirty="0"/>
              <a:t>International Version (NIV</a:t>
            </a:r>
            <a:r>
              <a:rPr lang="en-US" b="1" dirty="0" smtClean="0"/>
              <a:t>)</a:t>
            </a:r>
            <a:endParaRPr lang="en-US" dirty="0"/>
          </a:p>
          <a:p>
            <a:r>
              <a:rPr lang="en-US" dirty="0"/>
              <a:t>2 Then God said, “Take your son, your only son, whom you love—Isaac—and go to the region of </a:t>
            </a:r>
            <a:r>
              <a:rPr lang="en-US" dirty="0" err="1"/>
              <a:t>Moriah</a:t>
            </a:r>
            <a:r>
              <a:rPr lang="en-US" dirty="0"/>
              <a:t>. Sacrifice him there as a burnt offering on a mountain I will show you.”</a:t>
            </a:r>
          </a:p>
          <a:p>
            <a:endParaRPr lang="en-US" dirty="0"/>
          </a:p>
          <a:p>
            <a:r>
              <a:rPr lang="en-US" dirty="0"/>
              <a:t>3 Early the next morning Abraham got up and loaded his donkey. He took with him two of his servants and his son Isaac. When he had cut enough wood for the burnt offering, he set out for the place God had told him about. 4 On the third day Abraham looked up and saw the place in the distance. 5 He said to his servants, “Stay here with the donkey while I and the boy go over there. We will worship and then we will come back to you.”</a:t>
            </a:r>
          </a:p>
          <a:p>
            <a:endParaRPr lang="en-US" dirty="0"/>
          </a:p>
          <a:p>
            <a:r>
              <a:rPr lang="en-US" dirty="0"/>
              <a:t>6 Abraham took the wood for the burnt offering and placed it on his son Isaac, and he himself carried the fire and the knife. As the two of them went on together, 7 Isaac spoke up and said to his father Abraham, “Father?”</a:t>
            </a:r>
          </a:p>
          <a:p>
            <a:endParaRPr lang="en-US" dirty="0"/>
          </a:p>
          <a:p>
            <a:r>
              <a:rPr lang="en-US" dirty="0"/>
              <a:t>“Yes, my son?” Abraham replied.</a:t>
            </a:r>
          </a:p>
          <a:p>
            <a:endParaRPr lang="en-US" dirty="0"/>
          </a:p>
          <a:p>
            <a:r>
              <a:rPr lang="en-US" dirty="0"/>
              <a:t>“The fire and wood are here,” Isaac said, “but where is the lamb for the burnt offering?</a:t>
            </a:r>
            <a:r>
              <a:rPr lang="en-US" dirty="0" smtClean="0"/>
              <a:t>”</a:t>
            </a:r>
          </a:p>
          <a:p>
            <a:endParaRPr lang="en-US" dirty="0" smtClean="0"/>
          </a:p>
          <a:p>
            <a:r>
              <a:rPr lang="en-US" dirty="0"/>
              <a:t>8 Abraham answered, “God himself will provide the lamb for the burnt offering, my son.” And the two of them went on together.</a:t>
            </a:r>
          </a:p>
          <a:p>
            <a:endParaRPr lang="en-US" dirty="0"/>
          </a:p>
          <a:p>
            <a:endParaRPr lang="en-US" dirty="0"/>
          </a:p>
        </p:txBody>
      </p:sp>
      <p:sp>
        <p:nvSpPr>
          <p:cNvPr id="4" name="Title 2"/>
          <p:cNvSpPr txBox="1">
            <a:spLocks/>
          </p:cNvSpPr>
          <p:nvPr/>
        </p:nvSpPr>
        <p:spPr>
          <a:xfrm>
            <a:off x="688490" y="110233"/>
            <a:ext cx="7756263" cy="425187"/>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t>Story of Abraham’s Sacrifice</a:t>
            </a:r>
            <a:endParaRPr lang="en-US" sz="2800" dirty="0"/>
          </a:p>
        </p:txBody>
      </p:sp>
    </p:spTree>
    <p:extLst>
      <p:ext uri="{BB962C8B-B14F-4D97-AF65-F5344CB8AC3E}">
        <p14:creationId xmlns:p14="http://schemas.microsoft.com/office/powerpoint/2010/main" val="5282922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1543</TotalTime>
  <Words>1370</Words>
  <Application>Microsoft Macintosh PowerPoint</Application>
  <PresentationFormat>On-screen Show (4:3)</PresentationFormat>
  <Paragraphs>114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Hardcover</vt:lpstr>
      <vt:lpstr>Temple Mount </vt:lpstr>
      <vt:lpstr>Document Questions</vt:lpstr>
      <vt:lpstr>Document Set 1: Maps   The Temple Mount is located in Jerusalem, Israel.</vt:lpstr>
      <vt:lpstr>Religions in the Middle East / Southwest Asia</vt:lpstr>
      <vt:lpstr>Document 2: Dome of the Rock</vt:lpstr>
      <vt:lpstr>Document 3: Dome of the Rock Background</vt:lpstr>
      <vt:lpstr>Dome of the Rock, continued</vt:lpstr>
      <vt:lpstr>Document 4:  Story of Abraham’s Sacrifice</vt:lpstr>
      <vt:lpstr>PowerPoint Presentation</vt:lpstr>
      <vt:lpstr>PowerPoint Presentation</vt:lpstr>
      <vt:lpstr>What is the Western Wall?</vt:lpstr>
      <vt:lpstr>Document 5: Western Wall</vt:lpstr>
      <vt:lpstr>PowerPoint Presentation</vt:lpstr>
      <vt:lpstr>2013 Photo of the Western Wall (foreground) with Dome of the Rock (background on left)</vt:lpstr>
      <vt:lpstr>Document 6: Church of Holy Sepulchre</vt:lpstr>
      <vt:lpstr>PowerPoint Presentation</vt:lpstr>
      <vt:lpstr>Document 7: Timeline</vt:lpstr>
      <vt:lpstr>PowerPoint Presentation</vt:lpstr>
      <vt:lpstr>PowerPoint Presentation</vt:lpstr>
      <vt:lpstr>Document 8: Map of the Old City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Reading Schools</dc:creator>
  <cp:lastModifiedBy>Reading Schools</cp:lastModifiedBy>
  <cp:revision>43</cp:revision>
  <dcterms:created xsi:type="dcterms:W3CDTF">2013-12-27T23:45:39Z</dcterms:created>
  <dcterms:modified xsi:type="dcterms:W3CDTF">2014-04-30T11:37:42Z</dcterms:modified>
</cp:coreProperties>
</file>