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Glaciers and Icecaps</c:v>
                </c:pt>
                <c:pt idx="1">
                  <c:v>Groundwater</c:v>
                </c:pt>
                <c:pt idx="2">
                  <c:v>Rivers and Lakes</c:v>
                </c:pt>
                <c:pt idx="3">
                  <c:v>Atmosphere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0.69</c:v>
                </c:pt>
                <c:pt idx="1">
                  <c:v>0.3</c:v>
                </c:pt>
                <c:pt idx="2" formatCode="0.00%">
                  <c:v>0.003</c:v>
                </c:pt>
                <c:pt idx="3" formatCode="0.00%">
                  <c:v>0.001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CFD-30B5-4832-8667-3BA0FF490298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7A6A-94CC-4027-B338-5B3EA2DC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0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CFD-30B5-4832-8667-3BA0FF490298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7A6A-94CC-4027-B338-5B3EA2DC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7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CFD-30B5-4832-8667-3BA0FF490298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7A6A-94CC-4027-B338-5B3EA2DC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6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CFD-30B5-4832-8667-3BA0FF490298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7A6A-94CC-4027-B338-5B3EA2DC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0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CFD-30B5-4832-8667-3BA0FF490298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7A6A-94CC-4027-B338-5B3EA2DC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0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CFD-30B5-4832-8667-3BA0FF490298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7A6A-94CC-4027-B338-5B3EA2DC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3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CFD-30B5-4832-8667-3BA0FF490298}" type="datetimeFigureOut">
              <a:rPr lang="en-US" smtClean="0"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7A6A-94CC-4027-B338-5B3EA2DC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7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CFD-30B5-4832-8667-3BA0FF490298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7A6A-94CC-4027-B338-5B3EA2DC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6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CFD-30B5-4832-8667-3BA0FF490298}" type="datetimeFigureOut">
              <a:rPr lang="en-US" smtClean="0"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7A6A-94CC-4027-B338-5B3EA2DC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9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CFD-30B5-4832-8667-3BA0FF490298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7A6A-94CC-4027-B338-5B3EA2DC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9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CFD-30B5-4832-8667-3BA0FF490298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7A6A-94CC-4027-B338-5B3EA2DC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4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5ECFD-30B5-4832-8667-3BA0FF490298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A7A6A-94CC-4027-B338-5B3EA2DC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2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38000" r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172199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latin typeface="Baveuse" panose="02000700000000000000" pitchFamily="2" charset="0"/>
              </a:rPr>
              <a:t>The Power</a:t>
            </a:r>
            <a:br>
              <a:rPr lang="en-US" sz="7200" b="1" dirty="0" smtClean="0">
                <a:solidFill>
                  <a:schemeClr val="tx2">
                    <a:lumMod val="75000"/>
                  </a:schemeClr>
                </a:solidFill>
                <a:latin typeface="Baveuse" panose="02000700000000000000" pitchFamily="2" charset="0"/>
              </a:rPr>
            </a:b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latin typeface="Baveuse" panose="02000700000000000000" pitchFamily="2" charset="0"/>
              </a:rPr>
              <a:t>of</a:t>
            </a:r>
            <a:br>
              <a:rPr lang="en-US" sz="7200" b="1" dirty="0" smtClean="0">
                <a:solidFill>
                  <a:schemeClr val="tx2">
                    <a:lumMod val="75000"/>
                  </a:schemeClr>
                </a:solidFill>
                <a:latin typeface="Baveuse" panose="02000700000000000000" pitchFamily="2" charset="0"/>
              </a:rPr>
            </a:b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latin typeface="Baveuse" panose="02000700000000000000" pitchFamily="2" charset="0"/>
              </a:rPr>
              <a:t> Water!</a:t>
            </a:r>
            <a:endParaRPr lang="en-US" sz="7200" b="1" dirty="0">
              <a:solidFill>
                <a:schemeClr val="tx2">
                  <a:lumMod val="75000"/>
                </a:schemeClr>
              </a:solidFill>
              <a:latin typeface="Baveuse" panose="02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856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/>
              <a:t>Physical Features of North Africa, Southwest Asia, and Central 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105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Mountains…yes, Mountains!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Western part of North Africa you can find the Atlas and </a:t>
            </a:r>
            <a:r>
              <a:rPr lang="en-US" dirty="0" err="1" smtClean="0"/>
              <a:t>Ahaggar</a:t>
            </a:r>
            <a:r>
              <a:rPr lang="en-US" dirty="0" smtClean="0"/>
              <a:t> Mountains</a:t>
            </a:r>
          </a:p>
          <a:p>
            <a:r>
              <a:rPr lang="en-US" dirty="0" smtClean="0"/>
              <a:t>Zagros Mountains stretch southeast through Turkey and Iran</a:t>
            </a:r>
          </a:p>
          <a:p>
            <a:r>
              <a:rPr lang="en-US" dirty="0" smtClean="0"/>
              <a:t>Hindu Kush in Afghanistan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55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Region is surrounded by major bodies of water:</a:t>
            </a:r>
          </a:p>
          <a:p>
            <a:pPr lvl="1"/>
            <a:r>
              <a:rPr lang="en-US" dirty="0" smtClean="0"/>
              <a:t>Mediterranean Sea</a:t>
            </a:r>
          </a:p>
          <a:p>
            <a:pPr lvl="1"/>
            <a:r>
              <a:rPr lang="en-US" dirty="0" smtClean="0"/>
              <a:t>Atlantic Ocean</a:t>
            </a:r>
          </a:p>
          <a:p>
            <a:pPr lvl="1"/>
            <a:r>
              <a:rPr lang="en-US" dirty="0" smtClean="0"/>
              <a:t>Black Seas</a:t>
            </a:r>
          </a:p>
          <a:p>
            <a:pPr lvl="1"/>
            <a:r>
              <a:rPr lang="en-US" dirty="0" smtClean="0"/>
              <a:t>Red Sea</a:t>
            </a:r>
          </a:p>
          <a:p>
            <a:pPr lvl="1"/>
            <a:r>
              <a:rPr lang="en-US" dirty="0" smtClean="0"/>
              <a:t>Persian Gulf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35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several important waterways that link the major bodies of water</a:t>
            </a:r>
          </a:p>
          <a:p>
            <a:pPr lvl="1"/>
            <a:r>
              <a:rPr lang="en-US" dirty="0" smtClean="0"/>
              <a:t>Strait of Gibraltar: connects Mediterranean Sea to Atlantic Ocean</a:t>
            </a:r>
          </a:p>
          <a:p>
            <a:pPr lvl="1"/>
            <a:r>
              <a:rPr lang="en-US" dirty="0" smtClean="0"/>
              <a:t>Dardanelles Strait, Sea of Marmara and Bosporus Strait: connect Mediterranean and Black Seas</a:t>
            </a:r>
          </a:p>
          <a:p>
            <a:pPr lvl="1"/>
            <a:r>
              <a:rPr lang="en-US" dirty="0" smtClean="0"/>
              <a:t>Suez Canal: Mediterranean Sea to Red Sea</a:t>
            </a:r>
          </a:p>
          <a:p>
            <a:pPr lvl="1"/>
            <a:r>
              <a:rPr lang="en-US" dirty="0" smtClean="0"/>
              <a:t>Strait of Hormuz: allows tankers to enter and leave the Persian Gulf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9677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back to our original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the landscape of North Africa, Southwest Asia, and Central Asia, how do you think people get the water they need?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91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Aquifers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solution is to pump water out of aquifers</a:t>
            </a:r>
          </a:p>
          <a:p>
            <a:pPr lvl="1"/>
            <a:r>
              <a:rPr lang="en-US" dirty="0" smtClean="0"/>
              <a:t>An aquifer is water that is stored in underground layers</a:t>
            </a:r>
          </a:p>
          <a:p>
            <a:r>
              <a:rPr lang="en-US" dirty="0" smtClean="0"/>
              <a:t>Problems with aquifers</a:t>
            </a:r>
          </a:p>
          <a:p>
            <a:pPr lvl="1"/>
            <a:r>
              <a:rPr lang="en-US" dirty="0" smtClean="0"/>
              <a:t>Not all locations have great sources of groundwater that are easy to access</a:t>
            </a:r>
          </a:p>
          <a:p>
            <a:pPr lvl="1"/>
            <a:r>
              <a:rPr lang="en-US" dirty="0" smtClean="0"/>
              <a:t>Groundwater can be contaminated by bad soil</a:t>
            </a:r>
          </a:p>
          <a:p>
            <a:pPr lvl="1"/>
            <a:r>
              <a:rPr lang="en-US" dirty="0" smtClean="0"/>
              <a:t>If water is removed faster than nature replaces it, the aquifers run dry</a:t>
            </a:r>
          </a:p>
        </p:txBody>
      </p:sp>
    </p:spTree>
    <p:extLst>
      <p:ext uri="{BB962C8B-B14F-4D97-AF65-F5344CB8AC3E}">
        <p14:creationId xmlns:p14="http://schemas.microsoft.com/office/powerpoint/2010/main" val="2258069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Dams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a Dam on a major river can allow water to collect, and be redirected to another location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Problems with building dams</a:t>
            </a:r>
          </a:p>
          <a:p>
            <a:pPr lvl="1"/>
            <a:r>
              <a:rPr lang="en-US" dirty="0" smtClean="0"/>
              <a:t>It takes away water that would flow to other countries</a:t>
            </a:r>
          </a:p>
          <a:p>
            <a:pPr lvl="1"/>
            <a:r>
              <a:rPr lang="en-US" dirty="0" smtClean="0"/>
              <a:t>Can cause conflict among those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28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water resources available in limited </a:t>
            </a:r>
            <a:r>
              <a:rPr lang="en-US" dirty="0" smtClean="0"/>
              <a:t>amounts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Problems: people get upset when water is limited, crops could die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76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Desalinization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Treating saltwater to remove salts and minerals, makes it drinkable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Very expensive process, so poor countries do not have this option, and still have shortages</a:t>
            </a:r>
          </a:p>
          <a:p>
            <a:r>
              <a:rPr lang="en-US" dirty="0" smtClean="0"/>
              <a:t>Oil rich countries have developed plants, making Southwest Asia the leader in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51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the right answer?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pros and cons to each option</a:t>
            </a:r>
          </a:p>
          <a:p>
            <a:endParaRPr lang="en-US" dirty="0"/>
          </a:p>
          <a:p>
            <a:r>
              <a:rPr lang="en-US" b="1" dirty="0" smtClean="0"/>
              <a:t>Is there a right answer? </a:t>
            </a:r>
            <a:r>
              <a:rPr lang="en-US" dirty="0" smtClean="0"/>
              <a:t>Is there a way to make everyone happy, and get everyone the water they need to survive?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47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 all the fuss over something that covers 70% of the Earth’s surface?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353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Why do humans need water?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Drinking water: our bodies need to stay hydrated in order to function properly</a:t>
            </a:r>
          </a:p>
          <a:p>
            <a:endParaRPr lang="en-US" dirty="0" smtClean="0"/>
          </a:p>
          <a:p>
            <a:r>
              <a:rPr lang="en-US" dirty="0" smtClean="0"/>
              <a:t>For cleanliness: Poor sanitation can lead to disease</a:t>
            </a:r>
          </a:p>
          <a:p>
            <a:endParaRPr lang="en-US" dirty="0" smtClean="0"/>
          </a:p>
          <a:p>
            <a:r>
              <a:rPr lang="en-US" dirty="0" smtClean="0"/>
              <a:t>To grow food: Many people depend on farming for survival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06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Ok, that’s great. But if the earth is covered in water, why can’t we just take what we need?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40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44962"/>
          </a:xfrm>
        </p:spPr>
        <p:txBody>
          <a:bodyPr>
            <a:normAutofit/>
          </a:bodyPr>
          <a:lstStyle/>
          <a:p>
            <a:r>
              <a:rPr lang="en-US" dirty="0" smtClean="0"/>
              <a:t>Remember, only 3% of the water on earth is freshwater…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…we cannot use saltwater for drinking or watering crops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7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 where is all that water????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8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all the freshwater?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9485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6944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So….What does that mean?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Essentially what this means is that there is very little freshwater to go around</a:t>
            </a:r>
          </a:p>
          <a:p>
            <a:endParaRPr lang="en-US" dirty="0"/>
          </a:p>
          <a:p>
            <a:r>
              <a:rPr lang="en-US" dirty="0" smtClean="0"/>
              <a:t>High Demand + Low Supply = High Value</a:t>
            </a:r>
          </a:p>
          <a:p>
            <a:endParaRPr lang="en-US" dirty="0"/>
          </a:p>
          <a:p>
            <a:r>
              <a:rPr lang="en-US" dirty="0" smtClean="0"/>
              <a:t>Water is incredibly valuable in areas such as Northern Africa and Southwest 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30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here’s the </a:t>
            </a:r>
            <a:r>
              <a:rPr lang="en-US" dirty="0" err="1" smtClean="0"/>
              <a:t>dilema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need fresh water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limited places to get fresh water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 you get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First let’s take a look at some physical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65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542</Words>
  <Application>Microsoft Macintosh PowerPoint</Application>
  <PresentationFormat>On-screen Show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Power of  Water!</vt:lpstr>
      <vt:lpstr>Why all the fuss over something that covers 70% of the Earth’s surface?</vt:lpstr>
      <vt:lpstr>Why do humans need water?</vt:lpstr>
      <vt:lpstr>Ok, that’s great. But if the earth is covered in water, why can’t we just take what we need?</vt:lpstr>
      <vt:lpstr>Remember, only 3% of the water on earth is freshwater…  …we cannot use saltwater for drinking or watering crops</vt:lpstr>
      <vt:lpstr>PowerPoint Presentation</vt:lpstr>
      <vt:lpstr>Where is all the freshwater?</vt:lpstr>
      <vt:lpstr>So….What does that mean?</vt:lpstr>
      <vt:lpstr>So here’s the dilema…</vt:lpstr>
      <vt:lpstr>Physical Features of North Africa, Southwest Asia, and Central Asia</vt:lpstr>
      <vt:lpstr>Mountains…yes, Mountains!</vt:lpstr>
      <vt:lpstr>Waterways</vt:lpstr>
      <vt:lpstr>Waterways</vt:lpstr>
      <vt:lpstr>So back to our original question</vt:lpstr>
      <vt:lpstr>Aquifers</vt:lpstr>
      <vt:lpstr>Building Dams</vt:lpstr>
      <vt:lpstr>Rationing</vt:lpstr>
      <vt:lpstr>Desalinization</vt:lpstr>
      <vt:lpstr>So what is the right answer?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Reading Schools</cp:lastModifiedBy>
  <cp:revision>14</cp:revision>
  <dcterms:created xsi:type="dcterms:W3CDTF">2013-12-12T15:33:25Z</dcterms:created>
  <dcterms:modified xsi:type="dcterms:W3CDTF">2014-04-07T21:04:58Z</dcterms:modified>
</cp:coreProperties>
</file>